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392" r:id="rId3"/>
    <p:sldId id="389" r:id="rId4"/>
    <p:sldId id="382" r:id="rId5"/>
    <p:sldId id="363" r:id="rId6"/>
    <p:sldId id="393" r:id="rId7"/>
    <p:sldId id="396" r:id="rId8"/>
    <p:sldId id="279" r:id="rId9"/>
    <p:sldId id="277" r:id="rId10"/>
    <p:sldId id="403" r:id="rId11"/>
    <p:sldId id="278" r:id="rId12"/>
    <p:sldId id="366" r:id="rId13"/>
    <p:sldId id="370" r:id="rId14"/>
    <p:sldId id="358" r:id="rId15"/>
    <p:sldId id="365" r:id="rId16"/>
    <p:sldId id="412" r:id="rId17"/>
    <p:sldId id="413" r:id="rId18"/>
    <p:sldId id="414" r:id="rId19"/>
    <p:sldId id="416" r:id="rId20"/>
    <p:sldId id="411" r:id="rId21"/>
    <p:sldId id="417" r:id="rId22"/>
    <p:sldId id="410" r:id="rId23"/>
    <p:sldId id="418" r:id="rId24"/>
    <p:sldId id="40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512"/>
    <a:srgbClr val="05192C"/>
    <a:srgbClr val="4B4B4B"/>
    <a:srgbClr val="0C0C0D"/>
    <a:srgbClr val="F7A16D"/>
    <a:srgbClr val="EC9A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453"/>
    <p:restoredTop sz="66947"/>
  </p:normalViewPr>
  <p:slideViewPr>
    <p:cSldViewPr snapToGrid="0">
      <p:cViewPr varScale="1">
        <p:scale>
          <a:sx n="54" d="100"/>
          <a:sy n="54" d="100"/>
        </p:scale>
        <p:origin x="176" y="44"/>
      </p:cViewPr>
      <p:guideLst/>
    </p:cSldViewPr>
  </p:slideViewPr>
  <p:outlineViewPr>
    <p:cViewPr>
      <p:scale>
        <a:sx n="33" d="100"/>
        <a:sy n="33" d="100"/>
      </p:scale>
      <p:origin x="0" y="-19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90F3C-E9A7-DD4F-B2AE-0DFC7C2D08BA}"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D95D9-C2A7-E442-918A-398826DAD364}" type="slidenum">
              <a:rPr lang="en-US" smtClean="0"/>
              <a:t>‹#›</a:t>
            </a:fld>
            <a:endParaRPr lang="en-US"/>
          </a:p>
        </p:txBody>
      </p:sp>
    </p:spTree>
    <p:extLst>
      <p:ext uri="{BB962C8B-B14F-4D97-AF65-F5344CB8AC3E}">
        <p14:creationId xmlns:p14="http://schemas.microsoft.com/office/powerpoint/2010/main" val="40480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D95D9-C2A7-E442-918A-398826DAD364}" type="slidenum">
              <a:rPr lang="en-US" smtClean="0"/>
              <a:t>3</a:t>
            </a:fld>
            <a:endParaRPr lang="en-US"/>
          </a:p>
        </p:txBody>
      </p:sp>
    </p:spTree>
    <p:extLst>
      <p:ext uri="{BB962C8B-B14F-4D97-AF65-F5344CB8AC3E}">
        <p14:creationId xmlns:p14="http://schemas.microsoft.com/office/powerpoint/2010/main" val="38746921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52710d3083_7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dirty="0"/>
              <a:t>We also wanted to put this in the broader context of existing K-12 frameworks guiding content across existing school subjects</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US" sz="1100" dirty="0"/>
              <a:t>We reviewed existing cross-state standards in:</a:t>
            </a:r>
            <a:endParaRPr sz="1100" dirty="0"/>
          </a:p>
          <a:p>
            <a:pPr marL="457200" lvl="0" indent="-330200" algn="l" rtl="0">
              <a:spcBef>
                <a:spcPts val="0"/>
              </a:spcBef>
              <a:spcAft>
                <a:spcPts val="0"/>
              </a:spcAft>
              <a:buSzPts val="1600"/>
              <a:buChar char="●"/>
            </a:pPr>
            <a:r>
              <a:rPr lang="en-US" sz="1100" dirty="0"/>
              <a:t>Math</a:t>
            </a:r>
            <a:endParaRPr sz="1100" dirty="0"/>
          </a:p>
          <a:p>
            <a:pPr marL="457200" lvl="0" indent="-330200" algn="l" rtl="0">
              <a:spcBef>
                <a:spcPts val="0"/>
              </a:spcBef>
              <a:spcAft>
                <a:spcPts val="0"/>
              </a:spcAft>
              <a:buSzPts val="1600"/>
              <a:buChar char="●"/>
            </a:pPr>
            <a:r>
              <a:rPr lang="en-US" sz="1100" dirty="0"/>
              <a:t>Statistics</a:t>
            </a:r>
            <a:endParaRPr sz="1100" dirty="0"/>
          </a:p>
          <a:p>
            <a:pPr marL="457200" lvl="0" indent="-330200" algn="l" rtl="0">
              <a:spcBef>
                <a:spcPts val="0"/>
              </a:spcBef>
              <a:spcAft>
                <a:spcPts val="0"/>
              </a:spcAft>
              <a:buSzPts val="1600"/>
              <a:buChar char="●"/>
            </a:pPr>
            <a:r>
              <a:rPr lang="en-US" sz="1100" dirty="0"/>
              <a:t>Science</a:t>
            </a:r>
            <a:endParaRPr sz="1100" dirty="0"/>
          </a:p>
          <a:p>
            <a:pPr marL="457200" lvl="0" indent="-330200" algn="l" rtl="0">
              <a:spcBef>
                <a:spcPts val="0"/>
              </a:spcBef>
              <a:spcAft>
                <a:spcPts val="0"/>
              </a:spcAft>
              <a:buSzPts val="1600"/>
              <a:buChar char="●"/>
            </a:pPr>
            <a:r>
              <a:rPr lang="en-US" sz="1100" dirty="0"/>
              <a:t>Computer Science</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US" sz="1100" dirty="0"/>
              <a:t>Across subjects, there is already a decent dosage of standards that, </a:t>
            </a:r>
            <a:r>
              <a:rPr lang="en-US" sz="1100" u="sng" dirty="0"/>
              <a:t>at least on paper, </a:t>
            </a:r>
            <a:r>
              <a:rPr lang="en-US" sz="1100" dirty="0"/>
              <a:t>would make you think we already teach students about data pretty regularly. However, the reality doesn’t really feel like that. So we asked some teachers to give us their official opinion to submit to the National Academies of Engineering &amp; Medicine</a:t>
            </a:r>
          </a:p>
          <a:p>
            <a:pPr marL="0" lvl="0" indent="0" algn="l" rtl="0">
              <a:spcBef>
                <a:spcPts val="0"/>
              </a:spcBef>
              <a:spcAft>
                <a:spcPts val="0"/>
              </a:spcAft>
              <a:buNone/>
            </a:pPr>
            <a:endParaRPr lang="en-US" sz="1100" dirty="0"/>
          </a:p>
          <a:p>
            <a:pPr marL="0" lvl="0" indent="0" algn="l" rtl="0">
              <a:spcBef>
                <a:spcPts val="0"/>
              </a:spcBef>
              <a:spcAft>
                <a:spcPts val="0"/>
              </a:spcAft>
              <a:buNone/>
            </a:pPr>
            <a:endParaRPr sz="1100" dirty="0"/>
          </a:p>
          <a:p>
            <a:pPr marL="0" lvl="0" indent="0" algn="l" rtl="0">
              <a:spcBef>
                <a:spcPts val="0"/>
              </a:spcBef>
              <a:spcAft>
                <a:spcPts val="0"/>
              </a:spcAft>
              <a:buNone/>
            </a:pPr>
            <a:endParaRPr sz="1100" dirty="0"/>
          </a:p>
        </p:txBody>
      </p:sp>
      <p:sp>
        <p:nvSpPr>
          <p:cNvPr id="1934" name="Google Shape;1934;g152710d3083_7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Google Shape;1973;g15293278d11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74" name="Google Shape;1974;g15293278d11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D95D9-C2A7-E442-918A-398826DAD364}" type="slidenum">
              <a:rPr lang="en-US" smtClean="0"/>
              <a:t>14</a:t>
            </a:fld>
            <a:endParaRPr lang="en-US"/>
          </a:p>
        </p:txBody>
      </p:sp>
    </p:spTree>
    <p:extLst>
      <p:ext uri="{BB962C8B-B14F-4D97-AF65-F5344CB8AC3E}">
        <p14:creationId xmlns:p14="http://schemas.microsoft.com/office/powerpoint/2010/main" val="1205771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BD95D9-C2A7-E442-918A-398826DAD364}" type="slidenum">
              <a:rPr lang="en-US" smtClean="0"/>
              <a:t>15</a:t>
            </a:fld>
            <a:endParaRPr lang="en-US"/>
          </a:p>
        </p:txBody>
      </p:sp>
    </p:spTree>
    <p:extLst>
      <p:ext uri="{BB962C8B-B14F-4D97-AF65-F5344CB8AC3E}">
        <p14:creationId xmlns:p14="http://schemas.microsoft.com/office/powerpoint/2010/main" val="1619678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effectLst/>
              <a:latin typeface="Helvetica Neue" panose="02000503000000020004" pitchFamily="2" charset="0"/>
            </a:endParaRPr>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9701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effectLst/>
              <a:latin typeface="Helvetica Neue" panose="02000503000000020004" pitchFamily="2" charset="0"/>
            </a:endParaRPr>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5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effectLst/>
              <a:latin typeface="Helvetica Neue" panose="02000503000000020004" pitchFamily="2" charset="0"/>
            </a:endParaRPr>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9431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D95D9-C2A7-E442-918A-398826DAD364}" type="slidenum">
              <a:rPr lang="en-US" smtClean="0"/>
              <a:t>19</a:t>
            </a:fld>
            <a:endParaRPr lang="en-US"/>
          </a:p>
        </p:txBody>
      </p:sp>
    </p:spTree>
    <p:extLst>
      <p:ext uri="{BB962C8B-B14F-4D97-AF65-F5344CB8AC3E}">
        <p14:creationId xmlns:p14="http://schemas.microsoft.com/office/powerpoint/2010/main" val="2948044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D95D9-C2A7-E442-918A-398826DAD364}" type="slidenum">
              <a:rPr lang="en-US" smtClean="0"/>
              <a:t>21</a:t>
            </a:fld>
            <a:endParaRPr lang="en-US"/>
          </a:p>
        </p:txBody>
      </p:sp>
    </p:spTree>
    <p:extLst>
      <p:ext uri="{BB962C8B-B14F-4D97-AF65-F5344CB8AC3E}">
        <p14:creationId xmlns:p14="http://schemas.microsoft.com/office/powerpoint/2010/main" val="165982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D95D9-C2A7-E442-918A-398826DAD364}" type="slidenum">
              <a:rPr lang="en-US" smtClean="0"/>
              <a:t>23</a:t>
            </a:fld>
            <a:endParaRPr lang="en-US"/>
          </a:p>
        </p:txBody>
      </p:sp>
    </p:spTree>
    <p:extLst>
      <p:ext uri="{BB962C8B-B14F-4D97-AF65-F5344CB8AC3E}">
        <p14:creationId xmlns:p14="http://schemas.microsoft.com/office/powerpoint/2010/main" val="208688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6172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err="1">
                <a:solidFill>
                  <a:srgbClr val="273144"/>
                </a:solidFill>
                <a:effectLst/>
                <a:latin typeface="proxima nova bold"/>
              </a:rPr>
              <a:t>bit.ly</a:t>
            </a:r>
            <a:r>
              <a:rPr lang="en-US" b="0" i="0" u="none" strike="noStrike" dirty="0">
                <a:solidFill>
                  <a:srgbClr val="273144"/>
                </a:solidFill>
                <a:effectLst/>
                <a:latin typeface="proxima nova bold"/>
              </a:rPr>
              <a:t>/ds4e-sign-in</a:t>
            </a:r>
          </a:p>
        </p:txBody>
      </p:sp>
      <p:sp>
        <p:nvSpPr>
          <p:cNvPr id="4" name="Slide Number Placeholder 3"/>
          <p:cNvSpPr>
            <a:spLocks noGrp="1"/>
          </p:cNvSpPr>
          <p:nvPr>
            <p:ph type="sldNum" sz="quarter" idx="5"/>
          </p:nvPr>
        </p:nvSpPr>
        <p:spPr/>
        <p:txBody>
          <a:bodyPr/>
          <a:lstStyle/>
          <a:p>
            <a:fld id="{85BD95D9-C2A7-E442-918A-398826DAD364}" type="slidenum">
              <a:rPr lang="en-US" smtClean="0"/>
              <a:t>24</a:t>
            </a:fld>
            <a:endParaRPr lang="en-US"/>
          </a:p>
        </p:txBody>
      </p:sp>
    </p:spTree>
    <p:extLst>
      <p:ext uri="{BB962C8B-B14F-4D97-AF65-F5344CB8AC3E}">
        <p14:creationId xmlns:p14="http://schemas.microsoft.com/office/powerpoint/2010/main" val="2731986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145ce2fee23_0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100" dirty="0"/>
          </a:p>
        </p:txBody>
      </p:sp>
      <p:sp>
        <p:nvSpPr>
          <p:cNvPr id="1913" name="Google Shape;1913;g145ce2fee23_0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94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9" name="Google Shape;33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561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9" name="Google Shape;34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5" name="Google Shape;335;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8090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3" name="Google Shape;343;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8D9A-04BE-692D-4D5D-7BFB6CAE44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84EB6C-D59D-B21F-EBEE-B189A6C3B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588EF5-77B2-A35F-E80D-53342D3177ED}"/>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B4816C81-BF07-CCFA-D5C4-E9348079A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2112D-41A9-A99F-F73E-25149979A1FE}"/>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188982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B4813-4DDB-EFAE-CBBA-CFA8C2DE88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9646F4-3760-1F84-5AC5-585D611F7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C91D4A-79B9-C25A-07F8-F71845AF3AF4}"/>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1E592A35-5BA3-A1B5-5E59-E313EDAE74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5EAB4-7323-9C86-0646-FE0FD50C8F33}"/>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896505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27599B-3F83-DE95-8B94-739BCC2C86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D2751-E384-71CE-00ED-36A30865B5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4C4268-4EB3-53AF-D6D6-F2A333867331}"/>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90E2CA99-B268-DC67-33FA-85B4B7DC1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41A16-09BE-D679-3A53-70DE887DA47B}"/>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232281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F159-1187-264E-E0E7-676008837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D43AD1-082A-13A3-290E-ADF0454DC7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54941-799F-67C4-EA23-0421D76B3E55}"/>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599BC5DE-7AB1-68F4-8BEA-81D52AD01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AABEC-5157-5E8C-0E1E-3BC4A65DC4F9}"/>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546793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D679-48AE-3E5A-BABB-18BD67F263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8F6BD9-42B0-1919-F4B5-5BD1C46B10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4D5C79-2F1B-3209-E79A-8BEF7ABAE154}"/>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3AEF8A2F-F01F-FD30-4EF5-AA2E5233DC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13B3F-E4ED-02AD-7783-8E083A587566}"/>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153135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E2FE1-46AC-D6A8-1957-B1CB21A2F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D7D59D-D923-D722-6676-AF89EBBA37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65A550-5066-CBD4-554C-1E8201BA55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FD89E6-332C-5BB7-8F1D-1A3EC76AC899}"/>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6" name="Footer Placeholder 5">
            <a:extLst>
              <a:ext uri="{FF2B5EF4-FFF2-40B4-BE49-F238E27FC236}">
                <a16:creationId xmlns:a16="http://schemas.microsoft.com/office/drawing/2014/main" id="{74C942C6-1B7A-3787-3231-29A30A009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F43ED-04CA-0D0C-4034-A3A1DA2494BC}"/>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95395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75EF-797B-B709-B815-675AE7A614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57E5C6-D8D5-2ACB-C87F-A2B8D2260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2D9BDE-C6BB-3F2F-10D7-7BB677C87E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5F1B81-4A79-09CA-699E-6028CA9737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CD695B-C033-901C-7AB5-2058F7673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23AE3D4-A956-6F9E-C21A-8B96BC9E6AE1}"/>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8" name="Footer Placeholder 7">
            <a:extLst>
              <a:ext uri="{FF2B5EF4-FFF2-40B4-BE49-F238E27FC236}">
                <a16:creationId xmlns:a16="http://schemas.microsoft.com/office/drawing/2014/main" id="{32AA2474-8649-7930-E6DD-C52CA654AD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650AC7-7A1A-8555-083F-71ABBDE17C45}"/>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4176402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5867-A9DE-C6CD-1C78-F18D54ECCA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7E3CA5-A6A7-2A20-4679-71F06350B409}"/>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4" name="Footer Placeholder 3">
            <a:extLst>
              <a:ext uri="{FF2B5EF4-FFF2-40B4-BE49-F238E27FC236}">
                <a16:creationId xmlns:a16="http://schemas.microsoft.com/office/drawing/2014/main" id="{A10DD3AD-81B0-B793-89EF-27E0779CA7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C1DE22-7B46-0978-18E5-11A74255E9D4}"/>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387893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3638F-3A61-64FB-1DD8-5E006210A669}"/>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3" name="Footer Placeholder 2">
            <a:extLst>
              <a:ext uri="{FF2B5EF4-FFF2-40B4-BE49-F238E27FC236}">
                <a16:creationId xmlns:a16="http://schemas.microsoft.com/office/drawing/2014/main" id="{1ABCC69B-E419-03C5-A7EC-2B1B993515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53D5D8-563F-388A-AE4E-13F13FD8C03E}"/>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1031277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2442F-B742-82D8-3C5C-BEE9F92E93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F92387-CA61-B70F-5E14-B7A96B0D02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27EFC7-A592-DF5E-8BB0-6612B453CE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3C826-21F4-08DC-1AC4-BE046618BAF4}"/>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6" name="Footer Placeholder 5">
            <a:extLst>
              <a:ext uri="{FF2B5EF4-FFF2-40B4-BE49-F238E27FC236}">
                <a16:creationId xmlns:a16="http://schemas.microsoft.com/office/drawing/2014/main" id="{CE7EB92B-27B9-583C-7223-04E03F4544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117C2-90DD-DA90-7EB5-C5317B9D024D}"/>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1836571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33E3A-5C0D-C065-B872-B1C6C3245D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D11CAB-14D2-AD1D-DAEE-09AF891FDD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E417FE-5765-E7F7-3185-F19FBECBC0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C3CD5-F9EA-0929-A8F2-07A2C3B6CD6D}"/>
              </a:ext>
            </a:extLst>
          </p:cNvPr>
          <p:cNvSpPr>
            <a:spLocks noGrp="1"/>
          </p:cNvSpPr>
          <p:nvPr>
            <p:ph type="dt" sz="half" idx="10"/>
          </p:nvPr>
        </p:nvSpPr>
        <p:spPr/>
        <p:txBody>
          <a:bodyPr/>
          <a:lstStyle/>
          <a:p>
            <a:fld id="{E4ACEA4C-C323-FD46-9FF5-3EBC8E24EC68}" type="datetimeFigureOut">
              <a:rPr lang="en-US" smtClean="0"/>
              <a:t>7/14/2023</a:t>
            </a:fld>
            <a:endParaRPr lang="en-US"/>
          </a:p>
        </p:txBody>
      </p:sp>
      <p:sp>
        <p:nvSpPr>
          <p:cNvPr id="6" name="Footer Placeholder 5">
            <a:extLst>
              <a:ext uri="{FF2B5EF4-FFF2-40B4-BE49-F238E27FC236}">
                <a16:creationId xmlns:a16="http://schemas.microsoft.com/office/drawing/2014/main" id="{413C50AC-6E03-4569-9CB8-1C162CFAF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367748-3BAD-670E-580C-00817B333BDE}"/>
              </a:ext>
            </a:extLst>
          </p:cNvPr>
          <p:cNvSpPr>
            <a:spLocks noGrp="1"/>
          </p:cNvSpPr>
          <p:nvPr>
            <p:ph type="sldNum" sz="quarter" idx="12"/>
          </p:nvPr>
        </p:nvSpPr>
        <p:spPr/>
        <p:txBody>
          <a:bodyPr/>
          <a:lstStyle/>
          <a:p>
            <a:fld id="{1292232D-DE14-934E-9880-4AC718382DE9}" type="slidenum">
              <a:rPr lang="en-US" smtClean="0"/>
              <a:t>‹#›</a:t>
            </a:fld>
            <a:endParaRPr lang="en-US"/>
          </a:p>
        </p:txBody>
      </p:sp>
    </p:spTree>
    <p:extLst>
      <p:ext uri="{BB962C8B-B14F-4D97-AF65-F5344CB8AC3E}">
        <p14:creationId xmlns:p14="http://schemas.microsoft.com/office/powerpoint/2010/main" val="307939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FBF04A-7372-DABB-1F31-971DB13505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9150AB-63F7-C274-3B41-AB41560020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6504A-D368-3144-93DD-592E502AE2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CEA4C-C323-FD46-9FF5-3EBC8E24EC68}" type="datetimeFigureOut">
              <a:rPr lang="en-US" smtClean="0"/>
              <a:t>7/14/2023</a:t>
            </a:fld>
            <a:endParaRPr lang="en-US"/>
          </a:p>
        </p:txBody>
      </p:sp>
      <p:sp>
        <p:nvSpPr>
          <p:cNvPr id="5" name="Footer Placeholder 4">
            <a:extLst>
              <a:ext uri="{FF2B5EF4-FFF2-40B4-BE49-F238E27FC236}">
                <a16:creationId xmlns:a16="http://schemas.microsoft.com/office/drawing/2014/main" id="{96DB5613-FAE3-0073-BFCB-08793171F0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EB136BC-532A-D5CA-4A86-2498E6358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92232D-DE14-934E-9880-4AC718382DE9}" type="slidenum">
              <a:rPr lang="en-US" smtClean="0"/>
              <a:t>‹#›</a:t>
            </a:fld>
            <a:endParaRPr lang="en-US"/>
          </a:p>
        </p:txBody>
      </p:sp>
    </p:spTree>
    <p:extLst>
      <p:ext uri="{BB962C8B-B14F-4D97-AF65-F5344CB8AC3E}">
        <p14:creationId xmlns:p14="http://schemas.microsoft.com/office/powerpoint/2010/main" val="2491300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6.png"/><Relationship Id="rId3" Type="http://schemas.openxmlformats.org/officeDocument/2006/relationships/image" Target="../media/image33.jpeg"/><Relationship Id="rId21" Type="http://schemas.openxmlformats.org/officeDocument/2006/relationships/image" Target="../media/image39.pn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2.png"/><Relationship Id="rId5" Type="http://schemas.openxmlformats.org/officeDocument/2006/relationships/image" Target="../media/image21.svg"/><Relationship Id="rId15" Type="http://schemas.openxmlformats.org/officeDocument/2006/relationships/image" Target="../media/image32.svg"/><Relationship Id="rId23" Type="http://schemas.openxmlformats.org/officeDocument/2006/relationships/image" Target="../media/image41.png"/><Relationship Id="rId10" Type="http://schemas.openxmlformats.org/officeDocument/2006/relationships/image" Target="../media/image26.png"/><Relationship Id="rId19"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1.png"/><Relationship Id="rId22" Type="http://schemas.openxmlformats.org/officeDocument/2006/relationships/image" Target="../media/image4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bit.ly/3NT7vX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JP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hyperlink" Target="bit.ly/ds-program-sha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mckinsey.com/~/media/McKinsey/Featured%20Insights/Future%20of%20Organizations/The%20future%20of%20work%20in%20black%20America/The-future-of-work-in-black-America-vF.pdf"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beyond100k-network.s3-website-us-east-1.amazonaws.com/"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concord.org/our-work/focus-areas/data-science-education/" TargetMode="External"/><Relationship Id="rId7" Type="http://schemas.openxmlformats.org/officeDocument/2006/relationships/hyperlink" Target="https://www.nationalacademies.org/event/09-13-2022/foundations-of-data-science-for-students-in-grades-k-12-a-workshop-days-1-and-2"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ies.ed.gov/ncer/whatsnew/techworkinggroup/pdf/DataScienceTWG.pdf" TargetMode="External"/><Relationship Id="rId5" Type="http://schemas.openxmlformats.org/officeDocument/2006/relationships/hyperlink" Target="https://www.google.com/url?sa=t&amp;rct=j&amp;q=&amp;esrc=s&amp;source=web&amp;cd=&amp;ved=2ahUKEwj9-MTHjeH7AhW2GFkFHcllAbwQFnoECBAQAQ&amp;url=https%3A%2F%2Fed.stanford.edu%2Fnews%2Fbringing-math-class-data-age%3Fprint%3Dall&amp;usg=AOvVaw0vhBwtATvVkSCj6_PshfVo" TargetMode="External"/><Relationship Id="rId4" Type="http://schemas.openxmlformats.org/officeDocument/2006/relationships/hyperlink" Target="http://www.idssp.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8" name="Picture 67" descr="Abstract background of luminous blue">
            <a:extLst>
              <a:ext uri="{FF2B5EF4-FFF2-40B4-BE49-F238E27FC236}">
                <a16:creationId xmlns:a16="http://schemas.microsoft.com/office/drawing/2014/main" id="{CC483EB3-6DE2-00BA-6C7E-14DF50AAAC00}"/>
              </a:ext>
            </a:extLst>
          </p:cNvPr>
          <p:cNvPicPr>
            <a:picLocks noChangeAspect="1"/>
          </p:cNvPicPr>
          <p:nvPr/>
        </p:nvPicPr>
        <p:blipFill>
          <a:blip r:embed="rId2"/>
          <a:stretch>
            <a:fillRect/>
          </a:stretch>
        </p:blipFill>
        <p:spPr>
          <a:xfrm>
            <a:off x="0" y="-110791"/>
            <a:ext cx="12192000" cy="7000875"/>
          </a:xfrm>
          <a:prstGeom prst="rect">
            <a:avLst/>
          </a:prstGeom>
        </p:spPr>
      </p:pic>
      <p:sp>
        <p:nvSpPr>
          <p:cNvPr id="2" name="Title 1">
            <a:extLst>
              <a:ext uri="{FF2B5EF4-FFF2-40B4-BE49-F238E27FC236}">
                <a16:creationId xmlns:a16="http://schemas.microsoft.com/office/drawing/2014/main" id="{7BEB6F24-5427-F9B8-7A93-04D6BC470615}"/>
              </a:ext>
            </a:extLst>
          </p:cNvPr>
          <p:cNvSpPr>
            <a:spLocks noGrp="1"/>
          </p:cNvSpPr>
          <p:nvPr>
            <p:ph type="ctrTitle"/>
          </p:nvPr>
        </p:nvSpPr>
        <p:spPr>
          <a:xfrm>
            <a:off x="422703" y="1543050"/>
            <a:ext cx="4193901" cy="2221794"/>
          </a:xfrm>
          <a:noFill/>
        </p:spPr>
        <p:txBody>
          <a:bodyPr>
            <a:normAutofit fontScale="90000"/>
          </a:bodyPr>
          <a:lstStyle/>
          <a:p>
            <a:pPr algn="l"/>
            <a:r>
              <a:rPr lang="en-US" sz="4200" dirty="0">
                <a:solidFill>
                  <a:schemeClr val="bg1"/>
                </a:solidFill>
                <a:latin typeface="Helvetica" pitchFamily="2" charset="0"/>
                <a:ea typeface="AppleGothic" pitchFamily="2" charset="-127"/>
                <a:cs typeface="Verdana" panose="020B0604030504040204" pitchFamily="34" charset="0"/>
              </a:rPr>
              <a:t>Learning </a:t>
            </a:r>
            <a:br>
              <a:rPr lang="en-US" sz="4200" dirty="0">
                <a:solidFill>
                  <a:schemeClr val="bg1"/>
                </a:solidFill>
                <a:latin typeface="Helvetica" pitchFamily="2" charset="0"/>
                <a:ea typeface="AppleGothic" pitchFamily="2" charset="-127"/>
                <a:cs typeface="Verdana" panose="020B0604030504040204" pitchFamily="34" charset="0"/>
              </a:rPr>
            </a:br>
            <a:r>
              <a:rPr lang="en-US" sz="4200" dirty="0">
                <a:solidFill>
                  <a:schemeClr val="bg1"/>
                </a:solidFill>
                <a:latin typeface="Helvetica" pitchFamily="2" charset="0"/>
                <a:ea typeface="AppleGothic" pitchFamily="2" charset="-127"/>
                <a:cs typeface="Verdana" panose="020B0604030504040204" pitchFamily="34" charset="0"/>
              </a:rPr>
              <a:t>Data Science</a:t>
            </a:r>
            <a:br>
              <a:rPr lang="en-US" sz="4200" dirty="0">
                <a:solidFill>
                  <a:schemeClr val="bg1"/>
                </a:solidFill>
                <a:latin typeface="Helvetica" pitchFamily="2" charset="0"/>
                <a:ea typeface="AppleGothic" pitchFamily="2" charset="-127"/>
                <a:cs typeface="Verdana" panose="020B0604030504040204" pitchFamily="34" charset="0"/>
              </a:rPr>
            </a:br>
            <a:r>
              <a:rPr lang="en-US" sz="4200" dirty="0">
                <a:solidFill>
                  <a:schemeClr val="bg1"/>
                </a:solidFill>
                <a:latin typeface="Helvetica" pitchFamily="2" charset="0"/>
                <a:ea typeface="AppleGothic" pitchFamily="2" charset="-127"/>
                <a:cs typeface="Verdana" panose="020B0604030504040204" pitchFamily="34" charset="0"/>
              </a:rPr>
              <a:t>in K-12 Education</a:t>
            </a:r>
          </a:p>
        </p:txBody>
      </p:sp>
      <p:sp>
        <p:nvSpPr>
          <p:cNvPr id="3" name="Subtitle 2">
            <a:extLst>
              <a:ext uri="{FF2B5EF4-FFF2-40B4-BE49-F238E27FC236}">
                <a16:creationId xmlns:a16="http://schemas.microsoft.com/office/drawing/2014/main" id="{5CCC706D-AD75-8875-F499-EB7ACB386630}"/>
              </a:ext>
            </a:extLst>
          </p:cNvPr>
          <p:cNvSpPr>
            <a:spLocks noGrp="1"/>
          </p:cNvSpPr>
          <p:nvPr>
            <p:ph type="subTitle" idx="1"/>
          </p:nvPr>
        </p:nvSpPr>
        <p:spPr>
          <a:xfrm>
            <a:off x="422704" y="4460487"/>
            <a:ext cx="3377184" cy="1757433"/>
          </a:xfrm>
          <a:noFill/>
        </p:spPr>
        <p:txBody>
          <a:bodyPr>
            <a:normAutofit/>
          </a:bodyPr>
          <a:lstStyle/>
          <a:p>
            <a:pPr algn="l"/>
            <a:r>
              <a:rPr lang="en-US" sz="1800" dirty="0">
                <a:solidFill>
                  <a:schemeClr val="bg1"/>
                </a:solidFill>
                <a:latin typeface="Lucida Console" panose="020B0609040504020204" pitchFamily="49" charset="0"/>
                <a:ea typeface="AppleGothic" pitchFamily="2" charset="-127"/>
                <a:cs typeface="Verdana" panose="020B0604030504040204" pitchFamily="34" charset="0"/>
              </a:rPr>
              <a:t>Data Science 4 Everyone </a:t>
            </a:r>
          </a:p>
          <a:p>
            <a:pPr algn="l"/>
            <a:r>
              <a:rPr lang="en-US" sz="1800" dirty="0">
                <a:solidFill>
                  <a:schemeClr val="bg1"/>
                </a:solidFill>
                <a:latin typeface="Helvetica" pitchFamily="2" charset="0"/>
                <a:ea typeface="AppleGothic" pitchFamily="2" charset="-127"/>
                <a:cs typeface="Verdana" panose="020B0604030504040204" pitchFamily="34" charset="0"/>
              </a:rPr>
              <a:t>The University of Chicago</a:t>
            </a:r>
          </a:p>
          <a:p>
            <a:pPr algn="l"/>
            <a:r>
              <a:rPr lang="en-US" sz="1800" dirty="0">
                <a:solidFill>
                  <a:schemeClr val="bg1"/>
                </a:solidFill>
                <a:latin typeface="Helvetica" pitchFamily="2" charset="0"/>
                <a:ea typeface="AppleGothic" pitchFamily="2" charset="-127"/>
                <a:cs typeface="Verdana" panose="020B0604030504040204" pitchFamily="34" charset="0"/>
              </a:rPr>
              <a:t>Summer 2023</a:t>
            </a:r>
          </a:p>
        </p:txBody>
      </p:sp>
    </p:spTree>
    <p:extLst>
      <p:ext uri="{BB962C8B-B14F-4D97-AF65-F5344CB8AC3E}">
        <p14:creationId xmlns:p14="http://schemas.microsoft.com/office/powerpoint/2010/main" val="3955167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2A3616-FFAF-55C5-7895-78417A4AA553}"/>
              </a:ext>
            </a:extLst>
          </p:cNvPr>
          <p:cNvSpPr>
            <a:spLocks noGrp="1"/>
          </p:cNvSpPr>
          <p:nvPr>
            <p:ph type="sldNum" sz="quarter" idx="12"/>
          </p:nvPr>
        </p:nvSpPr>
        <p:spPr/>
        <p:txBody>
          <a:bodyPr/>
          <a:lstStyle/>
          <a:p>
            <a:fld id="{00000000-1234-1234-1234-123412341234}" type="slidenum">
              <a:rPr lang="en-US" smtClean="0"/>
              <a:pPr/>
              <a:t>10</a:t>
            </a:fld>
            <a:endParaRPr lang="en-US"/>
          </a:p>
        </p:txBody>
      </p:sp>
      <p:pic>
        <p:nvPicPr>
          <p:cNvPr id="8" name="Picture 7" descr="A picture containing text, clothing, screenshot, person&#10;&#10;Description automatically generated">
            <a:extLst>
              <a:ext uri="{FF2B5EF4-FFF2-40B4-BE49-F238E27FC236}">
                <a16:creationId xmlns:a16="http://schemas.microsoft.com/office/drawing/2014/main" id="{DB73046B-5782-6B3E-24A2-40593E70E521}"/>
              </a:ext>
            </a:extLst>
          </p:cNvPr>
          <p:cNvPicPr>
            <a:picLocks noChangeAspect="1"/>
          </p:cNvPicPr>
          <p:nvPr/>
        </p:nvPicPr>
        <p:blipFill>
          <a:blip r:embed="rId3"/>
          <a:stretch>
            <a:fillRect/>
          </a:stretch>
        </p:blipFill>
        <p:spPr>
          <a:xfrm>
            <a:off x="525992" y="255181"/>
            <a:ext cx="4026872" cy="6016147"/>
          </a:xfrm>
          <a:prstGeom prst="rect">
            <a:avLst/>
          </a:prstGeom>
        </p:spPr>
      </p:pic>
      <p:pic>
        <p:nvPicPr>
          <p:cNvPr id="10" name="Picture 9" descr="A picture containing text, screenshot, font, document&#10;&#10;Description automatically generated">
            <a:extLst>
              <a:ext uri="{FF2B5EF4-FFF2-40B4-BE49-F238E27FC236}">
                <a16:creationId xmlns:a16="http://schemas.microsoft.com/office/drawing/2014/main" id="{4A894B4A-211A-1C24-9E27-657EB77FE3EE}"/>
              </a:ext>
            </a:extLst>
          </p:cNvPr>
          <p:cNvPicPr>
            <a:picLocks noChangeAspect="1"/>
          </p:cNvPicPr>
          <p:nvPr/>
        </p:nvPicPr>
        <p:blipFill>
          <a:blip r:embed="rId4"/>
          <a:stretch>
            <a:fillRect/>
          </a:stretch>
        </p:blipFill>
        <p:spPr>
          <a:xfrm>
            <a:off x="6907476" y="386091"/>
            <a:ext cx="4489091" cy="5754328"/>
          </a:xfrm>
          <a:prstGeom prst="rect">
            <a:avLst/>
          </a:prstGeom>
        </p:spPr>
      </p:pic>
      <p:sp>
        <p:nvSpPr>
          <p:cNvPr id="12" name="Explosion 2 11">
            <a:extLst>
              <a:ext uri="{FF2B5EF4-FFF2-40B4-BE49-F238E27FC236}">
                <a16:creationId xmlns:a16="http://schemas.microsoft.com/office/drawing/2014/main" id="{04F74514-BBBC-C10C-676E-63FCC88038E5}"/>
              </a:ext>
            </a:extLst>
          </p:cNvPr>
          <p:cNvSpPr/>
          <p:nvPr/>
        </p:nvSpPr>
        <p:spPr>
          <a:xfrm rot="724236">
            <a:off x="3738337" y="1333628"/>
            <a:ext cx="3799368" cy="2679405"/>
          </a:xfrm>
          <a:prstGeom prst="irregularSeal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267" b="1" dirty="0"/>
              <a:t>New</a:t>
            </a:r>
            <a:endParaRPr lang="en-US" sz="2400" b="1" dirty="0"/>
          </a:p>
        </p:txBody>
      </p:sp>
      <p:sp>
        <p:nvSpPr>
          <p:cNvPr id="13" name="TextBox 12">
            <a:extLst>
              <a:ext uri="{FF2B5EF4-FFF2-40B4-BE49-F238E27FC236}">
                <a16:creationId xmlns:a16="http://schemas.microsoft.com/office/drawing/2014/main" id="{1EE84A69-CE0F-AFC9-4C56-1B5D33D2A014}"/>
              </a:ext>
            </a:extLst>
          </p:cNvPr>
          <p:cNvSpPr txBox="1"/>
          <p:nvPr/>
        </p:nvSpPr>
        <p:spPr>
          <a:xfrm>
            <a:off x="5484560" y="339691"/>
            <a:ext cx="1687033" cy="830997"/>
          </a:xfrm>
          <a:prstGeom prst="rect">
            <a:avLst/>
          </a:prstGeom>
          <a:noFill/>
        </p:spPr>
        <p:txBody>
          <a:bodyPr wrap="square" rtlCol="0">
            <a:spAutoFit/>
          </a:bodyPr>
          <a:lstStyle/>
          <a:p>
            <a:r>
              <a:rPr lang="en-US" sz="2400" dirty="0">
                <a:latin typeface="Georgia" panose="02040502050405020303" pitchFamily="18" charset="0"/>
              </a:rPr>
              <a:t>March 2023</a:t>
            </a:r>
          </a:p>
        </p:txBody>
      </p:sp>
      <p:sp>
        <p:nvSpPr>
          <p:cNvPr id="14" name="TextBox 13">
            <a:extLst>
              <a:ext uri="{FF2B5EF4-FFF2-40B4-BE49-F238E27FC236}">
                <a16:creationId xmlns:a16="http://schemas.microsoft.com/office/drawing/2014/main" id="{CD3DFDBE-3828-9792-8C9D-E8385E074DCB}"/>
              </a:ext>
            </a:extLst>
          </p:cNvPr>
          <p:cNvSpPr txBox="1"/>
          <p:nvPr/>
        </p:nvSpPr>
        <p:spPr>
          <a:xfrm>
            <a:off x="5062802" y="4681111"/>
            <a:ext cx="1687033" cy="461665"/>
          </a:xfrm>
          <a:prstGeom prst="rect">
            <a:avLst/>
          </a:prstGeom>
          <a:noFill/>
        </p:spPr>
        <p:txBody>
          <a:bodyPr wrap="square" rtlCol="0">
            <a:spAutoFit/>
          </a:bodyPr>
          <a:lstStyle/>
          <a:p>
            <a:r>
              <a:rPr lang="en-US" sz="2400" dirty="0">
                <a:latin typeface="Georgia" panose="02040502050405020303" pitchFamily="18" charset="0"/>
              </a:rPr>
              <a:t>Sep 2022</a:t>
            </a:r>
          </a:p>
        </p:txBody>
      </p:sp>
      <p:cxnSp>
        <p:nvCxnSpPr>
          <p:cNvPr id="16" name="Straight Arrow Connector 15">
            <a:extLst>
              <a:ext uri="{FF2B5EF4-FFF2-40B4-BE49-F238E27FC236}">
                <a16:creationId xmlns:a16="http://schemas.microsoft.com/office/drawing/2014/main" id="{DE296D91-E50C-6B4E-2F04-7825DED1AA16}"/>
              </a:ext>
            </a:extLst>
          </p:cNvPr>
          <p:cNvCxnSpPr>
            <a:cxnSpLocks/>
          </p:cNvCxnSpPr>
          <p:nvPr/>
        </p:nvCxnSpPr>
        <p:spPr>
          <a:xfrm flipH="1">
            <a:off x="4451403" y="790064"/>
            <a:ext cx="968979" cy="351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21D880-07DE-7C04-4D0E-7642465A9E68}"/>
              </a:ext>
            </a:extLst>
          </p:cNvPr>
          <p:cNvCxnSpPr>
            <a:cxnSpLocks/>
            <a:stCxn id="14" idx="2"/>
          </p:cNvCxnSpPr>
          <p:nvPr/>
        </p:nvCxnSpPr>
        <p:spPr>
          <a:xfrm>
            <a:off x="5906319" y="5142776"/>
            <a:ext cx="843516" cy="24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070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3"/>
          <p:cNvSpPr txBox="1">
            <a:spLocks noGrp="1"/>
          </p:cNvSpPr>
          <p:nvPr>
            <p:ph type="ctrTitle"/>
          </p:nvPr>
        </p:nvSpPr>
        <p:spPr>
          <a:xfrm>
            <a:off x="433136" y="0"/>
            <a:ext cx="11758864" cy="1171584"/>
          </a:xfrm>
          <a:prstGeom prst="rect">
            <a:avLst/>
          </a:prstGeom>
          <a:noFill/>
          <a:ln>
            <a:noFill/>
          </a:ln>
        </p:spPr>
        <p:txBody>
          <a:bodyPr spcFirstLastPara="1" vert="horz" wrap="square" lIns="91425" tIns="45700" rIns="91425" bIns="45700" rtlCol="0" anchor="b" anchorCtr="0">
            <a:noAutofit/>
          </a:bodyPr>
          <a:lstStyle/>
          <a:p>
            <a:pPr algn="l">
              <a:buClr>
                <a:srgbClr val="FFFFFF"/>
              </a:buClr>
              <a:buSzPts val="6000"/>
            </a:pPr>
            <a:r>
              <a:rPr lang="en-US" sz="3800" b="1" dirty="0">
                <a:solidFill>
                  <a:schemeClr val="dk1"/>
                </a:solidFill>
                <a:latin typeface="Helvetica" pitchFamily="2" charset="0"/>
                <a:ea typeface="Helvetica Neue"/>
                <a:cs typeface="Helvetica Neue"/>
                <a:sym typeface="Helvetica Neue"/>
              </a:rPr>
              <a:t>Data Science &amp; Literacy Act of 2023</a:t>
            </a:r>
            <a:endParaRPr sz="3800" dirty="0">
              <a:solidFill>
                <a:schemeClr val="dk1"/>
              </a:solidFill>
              <a:latin typeface="Helvetica" pitchFamily="2" charset="0"/>
              <a:ea typeface="Helvetica Neue"/>
              <a:cs typeface="Helvetica Neue"/>
              <a:sym typeface="Helvetica Neue"/>
            </a:endParaRPr>
          </a:p>
        </p:txBody>
      </p:sp>
      <p:pic>
        <p:nvPicPr>
          <p:cNvPr id="2" name="Picture 1">
            <a:extLst>
              <a:ext uri="{FF2B5EF4-FFF2-40B4-BE49-F238E27FC236}">
                <a16:creationId xmlns:a16="http://schemas.microsoft.com/office/drawing/2014/main" id="{8DAE2D73-BA27-A1C9-95F7-609AE0C93A23}"/>
              </a:ext>
            </a:extLst>
          </p:cNvPr>
          <p:cNvPicPr>
            <a:picLocks noChangeAspect="1"/>
          </p:cNvPicPr>
          <p:nvPr/>
        </p:nvPicPr>
        <p:blipFill>
          <a:blip r:embed="rId3"/>
          <a:stretch>
            <a:fillRect/>
          </a:stretch>
        </p:blipFill>
        <p:spPr>
          <a:xfrm>
            <a:off x="542442" y="1611825"/>
            <a:ext cx="5726383" cy="5062089"/>
          </a:xfrm>
          <a:prstGeom prst="rect">
            <a:avLst/>
          </a:prstGeom>
        </p:spPr>
      </p:pic>
      <p:pic>
        <p:nvPicPr>
          <p:cNvPr id="6" name="Picture 5" descr="A picture containing text, person, screenshot, document&#10;&#10;Description automatically generated">
            <a:extLst>
              <a:ext uri="{FF2B5EF4-FFF2-40B4-BE49-F238E27FC236}">
                <a16:creationId xmlns:a16="http://schemas.microsoft.com/office/drawing/2014/main" id="{B7E38CD0-0491-F087-3B96-7FE89C621231}"/>
              </a:ext>
            </a:extLst>
          </p:cNvPr>
          <p:cNvPicPr>
            <a:picLocks noChangeAspect="1"/>
          </p:cNvPicPr>
          <p:nvPr/>
        </p:nvPicPr>
        <p:blipFill>
          <a:blip r:embed="rId4"/>
          <a:stretch>
            <a:fillRect/>
          </a:stretch>
        </p:blipFill>
        <p:spPr>
          <a:xfrm>
            <a:off x="3651373" y="1286842"/>
            <a:ext cx="5234899" cy="5278103"/>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894DA716-9476-9D84-CFE5-DE3B1C707789}"/>
              </a:ext>
            </a:extLst>
          </p:cNvPr>
          <p:cNvPicPr>
            <a:picLocks noChangeAspect="1"/>
          </p:cNvPicPr>
          <p:nvPr/>
        </p:nvPicPr>
        <p:blipFill>
          <a:blip r:embed="rId5"/>
          <a:stretch>
            <a:fillRect/>
          </a:stretch>
        </p:blipFill>
        <p:spPr>
          <a:xfrm>
            <a:off x="6757260" y="1611824"/>
            <a:ext cx="5122512" cy="51008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g152710d3083_7_51"/>
          <p:cNvSpPr txBox="1">
            <a:spLocks noGrp="1"/>
          </p:cNvSpPr>
          <p:nvPr>
            <p:ph type="title"/>
          </p:nvPr>
        </p:nvSpPr>
        <p:spPr>
          <a:xfrm>
            <a:off x="345800" y="317333"/>
            <a:ext cx="11130267" cy="858800"/>
          </a:xfrm>
          <a:prstGeom prst="rect">
            <a:avLst/>
          </a:prstGeom>
          <a:noFill/>
          <a:ln>
            <a:noFill/>
          </a:ln>
        </p:spPr>
        <p:txBody>
          <a:bodyPr spcFirstLastPara="1" vert="horz" wrap="square" lIns="0" tIns="0" rIns="0" bIns="0" rtlCol="0" anchor="t" anchorCtr="0">
            <a:noAutofit/>
          </a:bodyPr>
          <a:lstStyle/>
          <a:p>
            <a:pPr>
              <a:spcBef>
                <a:spcPts val="0"/>
              </a:spcBef>
              <a:buClr>
                <a:schemeClr val="dk2"/>
              </a:buClr>
              <a:buSzPts val="2400"/>
            </a:pPr>
            <a:r>
              <a:rPr lang="en-US" sz="3733" b="1" dirty="0">
                <a:latin typeface="Helvetica" pitchFamily="2" charset="0"/>
              </a:rPr>
              <a:t>National context: data </a:t>
            </a:r>
            <a:r>
              <a:rPr lang="en-US" sz="3733" b="1" dirty="0" err="1">
                <a:latin typeface="Helvetica" pitchFamily="2" charset="0"/>
              </a:rPr>
              <a:t>edu</a:t>
            </a:r>
            <a:r>
              <a:rPr lang="en-US" sz="3733" b="1" dirty="0">
                <a:latin typeface="Helvetica" pitchFamily="2" charset="0"/>
              </a:rPr>
              <a:t>. in existing standards</a:t>
            </a:r>
            <a:endParaRPr sz="3733" b="1" dirty="0">
              <a:latin typeface="Helvetica" pitchFamily="2" charset="0"/>
            </a:endParaRPr>
          </a:p>
        </p:txBody>
      </p:sp>
      <p:sp>
        <p:nvSpPr>
          <p:cNvPr id="1937" name="Google Shape;1937;g152710d3083_7_51"/>
          <p:cNvSpPr txBox="1">
            <a:spLocks noGrp="1"/>
          </p:cNvSpPr>
          <p:nvPr>
            <p:ph type="sldNum" sz="quarter" idx="12"/>
          </p:nvPr>
        </p:nvSpPr>
        <p:spPr>
          <a:xfrm>
            <a:off x="11480800" y="8626216"/>
            <a:ext cx="3657600" cy="184666"/>
          </a:xfrm>
          <a:prstGeom prst="rect">
            <a:avLst/>
          </a:prstGeom>
          <a:noFill/>
          <a:ln>
            <a:noFill/>
          </a:ln>
        </p:spPr>
        <p:txBody>
          <a:bodyPr spcFirstLastPara="1" vert="horz" wrap="square" lIns="0" tIns="0" rIns="0" bIns="0" rtlCol="0" anchor="ctr" anchorCtr="0">
            <a:spAutoFit/>
          </a:bodyPr>
          <a:lstStyle/>
          <a:p>
            <a:fld id="{00000000-1234-1234-1234-123412341234}" type="slidenum">
              <a:rPr lang="en-US"/>
              <a:pPr/>
              <a:t>12</a:t>
            </a:fld>
            <a:endParaRPr/>
          </a:p>
        </p:txBody>
      </p:sp>
      <p:pic>
        <p:nvPicPr>
          <p:cNvPr id="1938" name="Google Shape;1938;g152710d3083_7_51"/>
          <p:cNvPicPr preferRelativeResize="0"/>
          <p:nvPr/>
        </p:nvPicPr>
        <p:blipFill rotWithShape="1">
          <a:blip r:embed="rId3">
            <a:alphaModFix/>
          </a:blip>
          <a:srcRect t="1438"/>
          <a:stretch/>
        </p:blipFill>
        <p:spPr>
          <a:xfrm>
            <a:off x="6713100" y="1152634"/>
            <a:ext cx="4639000" cy="5356732"/>
          </a:xfrm>
          <a:prstGeom prst="rect">
            <a:avLst/>
          </a:prstGeom>
          <a:noFill/>
          <a:ln>
            <a:noFill/>
          </a:ln>
        </p:spPr>
      </p:pic>
      <p:sp>
        <p:nvSpPr>
          <p:cNvPr id="1939" name="Google Shape;1939;g152710d3083_7_51"/>
          <p:cNvSpPr/>
          <p:nvPr/>
        </p:nvSpPr>
        <p:spPr>
          <a:xfrm>
            <a:off x="5338533" y="1152633"/>
            <a:ext cx="1144800" cy="50004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940" name="Google Shape;1940;g152710d3083_7_51"/>
          <p:cNvPicPr preferRelativeResize="0"/>
          <p:nvPr/>
        </p:nvPicPr>
        <p:blipFill>
          <a:blip r:embed="rId4">
            <a:alphaModFix/>
          </a:blip>
          <a:stretch>
            <a:fillRect/>
          </a:stretch>
        </p:blipFill>
        <p:spPr>
          <a:xfrm>
            <a:off x="3129267" y="3591984"/>
            <a:ext cx="1979500" cy="2572400"/>
          </a:xfrm>
          <a:prstGeom prst="rect">
            <a:avLst/>
          </a:prstGeom>
          <a:noFill/>
          <a:ln>
            <a:noFill/>
          </a:ln>
        </p:spPr>
      </p:pic>
      <p:pic>
        <p:nvPicPr>
          <p:cNvPr id="1941" name="Google Shape;1941;g152710d3083_7_51"/>
          <p:cNvPicPr preferRelativeResize="0"/>
          <p:nvPr/>
        </p:nvPicPr>
        <p:blipFill>
          <a:blip r:embed="rId5">
            <a:alphaModFix/>
          </a:blip>
          <a:stretch>
            <a:fillRect/>
          </a:stretch>
        </p:blipFill>
        <p:spPr>
          <a:xfrm>
            <a:off x="2950600" y="1255200"/>
            <a:ext cx="2336800" cy="2336800"/>
          </a:xfrm>
          <a:prstGeom prst="rect">
            <a:avLst/>
          </a:prstGeom>
          <a:noFill/>
          <a:ln>
            <a:noFill/>
          </a:ln>
        </p:spPr>
      </p:pic>
      <p:pic>
        <p:nvPicPr>
          <p:cNvPr id="1942" name="Google Shape;1942;g152710d3083_7_51"/>
          <p:cNvPicPr preferRelativeResize="0"/>
          <p:nvPr/>
        </p:nvPicPr>
        <p:blipFill>
          <a:blip r:embed="rId6">
            <a:alphaModFix/>
          </a:blip>
          <a:stretch>
            <a:fillRect/>
          </a:stretch>
        </p:blipFill>
        <p:spPr>
          <a:xfrm>
            <a:off x="500401" y="1221334"/>
            <a:ext cx="1913100" cy="1902167"/>
          </a:xfrm>
          <a:prstGeom prst="rect">
            <a:avLst/>
          </a:prstGeom>
          <a:noFill/>
          <a:ln>
            <a:noFill/>
          </a:ln>
        </p:spPr>
      </p:pic>
      <p:pic>
        <p:nvPicPr>
          <p:cNvPr id="1943" name="Google Shape;1943;g152710d3083_7_51"/>
          <p:cNvPicPr preferRelativeResize="0"/>
          <p:nvPr/>
        </p:nvPicPr>
        <p:blipFill>
          <a:blip r:embed="rId7">
            <a:alphaModFix/>
          </a:blip>
          <a:stretch>
            <a:fillRect/>
          </a:stretch>
        </p:blipFill>
        <p:spPr>
          <a:xfrm>
            <a:off x="223867" y="3645101"/>
            <a:ext cx="2466167" cy="24661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sp>
        <p:nvSpPr>
          <p:cNvPr id="1976" name="Google Shape;1976;g15293278d11_0_6"/>
          <p:cNvSpPr txBox="1">
            <a:spLocks noGrp="1"/>
          </p:cNvSpPr>
          <p:nvPr>
            <p:ph type="title"/>
          </p:nvPr>
        </p:nvSpPr>
        <p:spPr>
          <a:xfrm>
            <a:off x="283535" y="465683"/>
            <a:ext cx="11630667" cy="858800"/>
          </a:xfrm>
          <a:prstGeom prst="rect">
            <a:avLst/>
          </a:prstGeom>
          <a:noFill/>
          <a:ln>
            <a:noFill/>
          </a:ln>
        </p:spPr>
        <p:txBody>
          <a:bodyPr spcFirstLastPara="1" vert="horz" wrap="square" lIns="0" tIns="0" rIns="0" bIns="0" rtlCol="0" anchor="t" anchorCtr="0">
            <a:noAutofit/>
          </a:bodyPr>
          <a:lstStyle/>
          <a:p>
            <a:pPr>
              <a:spcBef>
                <a:spcPts val="0"/>
              </a:spcBef>
            </a:pPr>
            <a:r>
              <a:rPr lang="en-US" sz="4267" b="1" dirty="0">
                <a:latin typeface="Helvetica" pitchFamily="2" charset="0"/>
              </a:rPr>
              <a:t>Possibly not enough? Teachers told us why:</a:t>
            </a:r>
            <a:endParaRPr sz="4267" b="1" dirty="0">
              <a:latin typeface="Helvetica" pitchFamily="2" charset="0"/>
            </a:endParaRPr>
          </a:p>
        </p:txBody>
      </p:sp>
      <p:sp>
        <p:nvSpPr>
          <p:cNvPr id="1978" name="Google Shape;1978;g15293278d11_0_6"/>
          <p:cNvSpPr txBox="1">
            <a:spLocks noGrp="1"/>
          </p:cNvSpPr>
          <p:nvPr>
            <p:ph idx="1"/>
          </p:nvPr>
        </p:nvSpPr>
        <p:spPr>
          <a:xfrm>
            <a:off x="561333" y="1353299"/>
            <a:ext cx="10655200" cy="4040700"/>
          </a:xfrm>
          <a:prstGeom prst="rect">
            <a:avLst/>
          </a:prstGeom>
          <a:noFill/>
          <a:ln>
            <a:noFill/>
          </a:ln>
        </p:spPr>
        <p:txBody>
          <a:bodyPr spcFirstLastPara="1" vert="horz" wrap="square" lIns="0" tIns="0" rIns="0" bIns="0" rtlCol="0" anchor="t" anchorCtr="0">
            <a:noAutofit/>
          </a:bodyPr>
          <a:lstStyle/>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a:p>
            <a:pPr marL="313259" indent="0">
              <a:spcBef>
                <a:spcPts val="0"/>
              </a:spcBef>
              <a:buNone/>
            </a:pPr>
            <a:endParaRPr b="1" dirty="0"/>
          </a:p>
        </p:txBody>
      </p:sp>
      <p:sp>
        <p:nvSpPr>
          <p:cNvPr id="1977" name="Google Shape;1977;g15293278d11_0_6"/>
          <p:cNvSpPr txBox="1">
            <a:spLocks noGrp="1"/>
          </p:cNvSpPr>
          <p:nvPr>
            <p:ph type="sldNum" sz="quarter" idx="12"/>
          </p:nvPr>
        </p:nvSpPr>
        <p:spPr>
          <a:xfrm>
            <a:off x="11480800" y="8626216"/>
            <a:ext cx="3657600" cy="184666"/>
          </a:xfrm>
          <a:prstGeom prst="rect">
            <a:avLst/>
          </a:prstGeom>
          <a:noFill/>
          <a:ln>
            <a:noFill/>
          </a:ln>
        </p:spPr>
        <p:txBody>
          <a:bodyPr spcFirstLastPara="1" vert="horz" wrap="square" lIns="0" tIns="0" rIns="0" bIns="0" rtlCol="0" anchor="ctr" anchorCtr="0">
            <a:spAutoFit/>
          </a:bodyPr>
          <a:lstStyle/>
          <a:p>
            <a:fld id="{00000000-1234-1234-1234-123412341234}" type="slidenum">
              <a:rPr lang="en-US"/>
              <a:pPr/>
              <a:t>13</a:t>
            </a:fld>
            <a:endParaRPr/>
          </a:p>
        </p:txBody>
      </p:sp>
      <p:sp>
        <p:nvSpPr>
          <p:cNvPr id="1979" name="Google Shape;1979;g15293278d11_0_6"/>
          <p:cNvSpPr txBox="1">
            <a:spLocks noGrp="1"/>
          </p:cNvSpPr>
          <p:nvPr>
            <p:ph type="body" idx="4294967295"/>
          </p:nvPr>
        </p:nvSpPr>
        <p:spPr>
          <a:xfrm>
            <a:off x="561334" y="1295667"/>
            <a:ext cx="11347132" cy="3928533"/>
          </a:xfrm>
          <a:prstGeom prst="rect">
            <a:avLst/>
          </a:prstGeom>
          <a:noFill/>
          <a:ln>
            <a:noFill/>
          </a:ln>
        </p:spPr>
        <p:txBody>
          <a:bodyPr spcFirstLastPara="1" vert="horz" wrap="square" lIns="0" tIns="0" rIns="0" bIns="0" rtlCol="0" anchor="t" anchorCtr="0">
            <a:noAutofit/>
          </a:bodyPr>
          <a:lstStyle/>
          <a:p>
            <a:pPr marL="313259" indent="-313259">
              <a:lnSpc>
                <a:spcPct val="150000"/>
              </a:lnSpc>
              <a:spcBef>
                <a:spcPts val="0"/>
              </a:spcBef>
              <a:buSzPts val="1800"/>
            </a:pPr>
            <a:r>
              <a:rPr lang="en-US" sz="2400" b="1" dirty="0"/>
              <a:t>Not actually taught</a:t>
            </a:r>
            <a:r>
              <a:rPr lang="en-US" sz="2400" dirty="0"/>
              <a:t>: existing data standards often cut, brushed-over, or in the background;</a:t>
            </a:r>
            <a:endParaRPr sz="2400" dirty="0"/>
          </a:p>
          <a:p>
            <a:pPr marL="922844" lvl="2" indent="-313259">
              <a:lnSpc>
                <a:spcPct val="150000"/>
              </a:lnSpc>
              <a:spcBef>
                <a:spcPts val="0"/>
              </a:spcBef>
              <a:buSzPts val="1800"/>
            </a:pPr>
            <a:r>
              <a:rPr lang="en-US" sz="1600" dirty="0"/>
              <a:t>Low teacher confidence</a:t>
            </a:r>
            <a:endParaRPr sz="1600" dirty="0"/>
          </a:p>
          <a:p>
            <a:pPr marL="922844" lvl="2" indent="-313259">
              <a:lnSpc>
                <a:spcPct val="150000"/>
              </a:lnSpc>
              <a:spcBef>
                <a:spcPts val="0"/>
              </a:spcBef>
              <a:buSzPts val="1800"/>
            </a:pPr>
            <a:r>
              <a:rPr lang="en-US" sz="1600" dirty="0"/>
              <a:t>Perception of assessments not prioritizing</a:t>
            </a:r>
            <a:endParaRPr sz="1600" dirty="0"/>
          </a:p>
          <a:p>
            <a:pPr marL="313259" indent="-313259">
              <a:lnSpc>
                <a:spcPct val="150000"/>
              </a:lnSpc>
              <a:spcBef>
                <a:spcPts val="0"/>
              </a:spcBef>
              <a:buSzPts val="1800"/>
            </a:pPr>
            <a:r>
              <a:rPr lang="en-US" sz="2400" b="1" dirty="0"/>
              <a:t>Technology is missing: </a:t>
            </a:r>
            <a:r>
              <a:rPr lang="en-US" sz="2400" dirty="0"/>
              <a:t>students enjoy authentic technology, but few and far between;</a:t>
            </a:r>
            <a:endParaRPr sz="2400" dirty="0"/>
          </a:p>
          <a:p>
            <a:pPr marL="922844" lvl="2" indent="-313259">
              <a:lnSpc>
                <a:spcPct val="150000"/>
              </a:lnSpc>
              <a:spcBef>
                <a:spcPts val="0"/>
              </a:spcBef>
              <a:buSzPts val="1800"/>
            </a:pPr>
            <a:r>
              <a:rPr lang="en-US" sz="1600" dirty="0"/>
              <a:t>DS programs have found students (and teachers!) enjoy the innovation</a:t>
            </a:r>
            <a:endParaRPr sz="1600" dirty="0"/>
          </a:p>
          <a:p>
            <a:pPr marL="922844" lvl="2" indent="-313259">
              <a:lnSpc>
                <a:spcPct val="150000"/>
              </a:lnSpc>
              <a:spcBef>
                <a:spcPts val="0"/>
              </a:spcBef>
              <a:buSzPts val="1800"/>
            </a:pPr>
            <a:r>
              <a:rPr lang="en-US" sz="1600" dirty="0"/>
              <a:t>K-12 standards treatment of tech is skimpy: brief mentions of spreadsheets, calculators, hand-held sensors</a:t>
            </a:r>
          </a:p>
          <a:p>
            <a:pPr marL="313259" indent="-313259">
              <a:lnSpc>
                <a:spcPct val="150000"/>
              </a:lnSpc>
              <a:spcBef>
                <a:spcPts val="0"/>
              </a:spcBef>
              <a:buSzPts val="1800"/>
            </a:pPr>
            <a:r>
              <a:rPr lang="en-US" sz="2400" b="1" dirty="0"/>
              <a:t>Data ethics is missing: </a:t>
            </a:r>
            <a:r>
              <a:rPr lang="en-US" sz="2400" dirty="0"/>
              <a:t>existing standards only highlight data privacy;</a:t>
            </a:r>
          </a:p>
          <a:p>
            <a:pPr marL="922844" lvl="2" indent="-313259">
              <a:lnSpc>
                <a:spcPct val="150000"/>
              </a:lnSpc>
              <a:spcBef>
                <a:spcPts val="0"/>
              </a:spcBef>
              <a:buSzPts val="1800"/>
            </a:pPr>
            <a:r>
              <a:rPr lang="en-US" sz="1600" dirty="0"/>
              <a:t>Little mention of bias in datasets, ML models, and the resulting algorithms</a:t>
            </a:r>
          </a:p>
          <a:p>
            <a:pPr marL="922844" lvl="2" indent="-313259">
              <a:lnSpc>
                <a:spcPct val="150000"/>
              </a:lnSpc>
              <a:spcBef>
                <a:spcPts val="0"/>
              </a:spcBef>
              <a:buSzPts val="1800"/>
            </a:pPr>
            <a:r>
              <a:rPr lang="en-US" sz="1600" dirty="0"/>
              <a:t>Little mention of “fact-based authority” of data and ways it can be manipulated</a:t>
            </a:r>
          </a:p>
          <a:p>
            <a:pPr marL="313259" indent="-313259">
              <a:lnSpc>
                <a:spcPct val="150000"/>
              </a:lnSpc>
              <a:spcBef>
                <a:spcPts val="0"/>
              </a:spcBef>
              <a:buSzPts val="1800"/>
            </a:pPr>
            <a:r>
              <a:rPr lang="en-US" sz="2400" b="1" dirty="0"/>
              <a:t>Methods are too simplistic</a:t>
            </a:r>
            <a:r>
              <a:rPr lang="en-US" sz="2400" dirty="0"/>
              <a:t>:</a:t>
            </a:r>
            <a:r>
              <a:rPr lang="en-US" sz="2400" b="1" dirty="0"/>
              <a:t> </a:t>
            </a:r>
            <a:r>
              <a:rPr lang="en-US" sz="2400" dirty="0"/>
              <a:t>we need modern methods and processes &gt; finite list of skills</a:t>
            </a:r>
          </a:p>
          <a:p>
            <a:pPr marL="313259" lvl="1" indent="-313259">
              <a:spcBef>
                <a:spcPts val="0"/>
              </a:spcBef>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7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7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8;p9">
            <a:extLst>
              <a:ext uri="{FF2B5EF4-FFF2-40B4-BE49-F238E27FC236}">
                <a16:creationId xmlns:a16="http://schemas.microsoft.com/office/drawing/2014/main" id="{28F2A478-3D67-2DC1-1D92-EBA7C003E53A}"/>
              </a:ext>
            </a:extLst>
          </p:cNvPr>
          <p:cNvSpPr txBox="1">
            <a:spLocks noGrp="1"/>
          </p:cNvSpPr>
          <p:nvPr>
            <p:ph type="title" idx="4294967295"/>
          </p:nvPr>
        </p:nvSpPr>
        <p:spPr>
          <a:xfrm>
            <a:off x="434502" y="232693"/>
            <a:ext cx="11308319"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3800" b="1" i="0" u="none" strike="noStrike" kern="1200" cap="none" spc="0" normalizeH="0" baseline="0" noProof="0" dirty="0">
                <a:ln>
                  <a:noFill/>
                </a:ln>
                <a:solidFill>
                  <a:schemeClr val="tx1"/>
                </a:solidFill>
                <a:effectLst/>
                <a:uLnTx/>
                <a:uFillTx/>
                <a:latin typeface="Helvetica" pitchFamily="2" charset="0"/>
                <a:ea typeface="+mj-ea"/>
                <a:cs typeface="+mj-cs"/>
              </a:rPr>
              <a:t>Building modern data education:</a:t>
            </a:r>
            <a:endParaRPr kumimoji="0" lang="en-US" sz="3800" b="0" i="0" u="none" strike="noStrike" kern="1200" cap="none" spc="0" normalizeH="0" baseline="0" noProof="0" dirty="0">
              <a:ln>
                <a:noFill/>
              </a:ln>
              <a:solidFill>
                <a:schemeClr val="tx1"/>
              </a:solidFill>
              <a:effectLst/>
              <a:uLnTx/>
              <a:uFillTx/>
              <a:latin typeface="Helvetica" pitchFamily="2" charset="0"/>
              <a:ea typeface="+mj-ea"/>
              <a:cs typeface="+mj-cs"/>
            </a:endParaRPr>
          </a:p>
        </p:txBody>
      </p:sp>
      <p:pic>
        <p:nvPicPr>
          <p:cNvPr id="4" name="Graphic 3" descr="Playground with solid fill">
            <a:extLst>
              <a:ext uri="{FF2B5EF4-FFF2-40B4-BE49-F238E27FC236}">
                <a16:creationId xmlns:a16="http://schemas.microsoft.com/office/drawing/2014/main" id="{8D3E8F0D-1142-337A-5CA6-B9D82EB63D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15973" y="4660228"/>
            <a:ext cx="1195137" cy="1195137"/>
          </a:xfrm>
          <a:prstGeom prst="rect">
            <a:avLst/>
          </a:prstGeom>
        </p:spPr>
      </p:pic>
      <p:pic>
        <p:nvPicPr>
          <p:cNvPr id="7" name="Graphic 6" descr="Schoolhouse with solid fill">
            <a:extLst>
              <a:ext uri="{FF2B5EF4-FFF2-40B4-BE49-F238E27FC236}">
                <a16:creationId xmlns:a16="http://schemas.microsoft.com/office/drawing/2014/main" id="{61641556-99FF-D6CD-CE26-31B5960396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55592" y="4531891"/>
            <a:ext cx="1451810" cy="1451810"/>
          </a:xfrm>
          <a:prstGeom prst="rect">
            <a:avLst/>
          </a:prstGeom>
        </p:spPr>
      </p:pic>
      <p:pic>
        <p:nvPicPr>
          <p:cNvPr id="9" name="Graphic 8" descr="Graduation cap with solid fill">
            <a:extLst>
              <a:ext uri="{FF2B5EF4-FFF2-40B4-BE49-F238E27FC236}">
                <a16:creationId xmlns:a16="http://schemas.microsoft.com/office/drawing/2014/main" id="{F9E04627-7B96-B934-A16D-1761C827D8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1723" y="4547933"/>
            <a:ext cx="1451810" cy="1451810"/>
          </a:xfrm>
          <a:prstGeom prst="rect">
            <a:avLst/>
          </a:prstGeom>
        </p:spPr>
      </p:pic>
      <p:sp>
        <p:nvSpPr>
          <p:cNvPr id="10" name="TextBox 9">
            <a:extLst>
              <a:ext uri="{FF2B5EF4-FFF2-40B4-BE49-F238E27FC236}">
                <a16:creationId xmlns:a16="http://schemas.microsoft.com/office/drawing/2014/main" id="{4BEA3BEA-812A-DCE4-94CC-3B37BB98B061}"/>
              </a:ext>
            </a:extLst>
          </p:cNvPr>
          <p:cNvSpPr txBox="1"/>
          <p:nvPr/>
        </p:nvSpPr>
        <p:spPr>
          <a:xfrm>
            <a:off x="1142994" y="5983701"/>
            <a:ext cx="1844842" cy="646331"/>
          </a:xfrm>
          <a:prstGeom prst="rect">
            <a:avLst/>
          </a:prstGeom>
          <a:noFill/>
        </p:spPr>
        <p:txBody>
          <a:bodyPr wrap="square" rtlCol="0">
            <a:spAutoFit/>
          </a:bodyPr>
          <a:lstStyle/>
          <a:p>
            <a:pPr algn="ctr"/>
            <a:r>
              <a:rPr lang="en-US" dirty="0">
                <a:latin typeface="Lucida Console" panose="020B0609040504020204" pitchFamily="49" charset="0"/>
              </a:rPr>
              <a:t>Elementary (K-5)</a:t>
            </a:r>
          </a:p>
        </p:txBody>
      </p:sp>
      <p:sp>
        <p:nvSpPr>
          <p:cNvPr id="11" name="TextBox 10">
            <a:extLst>
              <a:ext uri="{FF2B5EF4-FFF2-40B4-BE49-F238E27FC236}">
                <a16:creationId xmlns:a16="http://schemas.microsoft.com/office/drawing/2014/main" id="{4E5B5B10-78F5-D15D-34B9-9CF9CE50B4EA}"/>
              </a:ext>
            </a:extLst>
          </p:cNvPr>
          <p:cNvSpPr txBox="1"/>
          <p:nvPr/>
        </p:nvSpPr>
        <p:spPr>
          <a:xfrm>
            <a:off x="3328232" y="6004388"/>
            <a:ext cx="2106530" cy="646331"/>
          </a:xfrm>
          <a:prstGeom prst="rect">
            <a:avLst/>
          </a:prstGeom>
          <a:noFill/>
        </p:spPr>
        <p:txBody>
          <a:bodyPr wrap="square" rtlCol="0">
            <a:spAutoFit/>
          </a:bodyPr>
          <a:lstStyle/>
          <a:p>
            <a:pPr algn="ctr"/>
            <a:r>
              <a:rPr lang="en-US" dirty="0">
                <a:latin typeface="Lucida Console" panose="020B0609040504020204" pitchFamily="49" charset="0"/>
              </a:rPr>
              <a:t>Middle School</a:t>
            </a:r>
          </a:p>
          <a:p>
            <a:pPr algn="ctr"/>
            <a:r>
              <a:rPr lang="en-US" dirty="0">
                <a:latin typeface="Lucida Console" panose="020B0609040504020204" pitchFamily="49" charset="0"/>
              </a:rPr>
              <a:t>(6-8)</a:t>
            </a:r>
          </a:p>
        </p:txBody>
      </p:sp>
      <p:sp>
        <p:nvSpPr>
          <p:cNvPr id="12" name="TextBox 11">
            <a:extLst>
              <a:ext uri="{FF2B5EF4-FFF2-40B4-BE49-F238E27FC236}">
                <a16:creationId xmlns:a16="http://schemas.microsoft.com/office/drawing/2014/main" id="{3A6A609F-02E0-F17A-D397-82D1588D3C2C}"/>
              </a:ext>
            </a:extLst>
          </p:cNvPr>
          <p:cNvSpPr txBox="1"/>
          <p:nvPr/>
        </p:nvSpPr>
        <p:spPr>
          <a:xfrm>
            <a:off x="5969165" y="5999742"/>
            <a:ext cx="1844842" cy="646331"/>
          </a:xfrm>
          <a:prstGeom prst="rect">
            <a:avLst/>
          </a:prstGeom>
          <a:noFill/>
        </p:spPr>
        <p:txBody>
          <a:bodyPr wrap="square" rtlCol="0">
            <a:spAutoFit/>
          </a:bodyPr>
          <a:lstStyle/>
          <a:p>
            <a:pPr algn="ctr"/>
            <a:r>
              <a:rPr lang="en-US" dirty="0">
                <a:latin typeface="Lucida Console" panose="020B0609040504020204" pitchFamily="49" charset="0"/>
              </a:rPr>
              <a:t>High School</a:t>
            </a:r>
          </a:p>
          <a:p>
            <a:pPr algn="ctr"/>
            <a:r>
              <a:rPr lang="en-US" dirty="0">
                <a:latin typeface="Lucida Console" panose="020B0609040504020204" pitchFamily="49" charset="0"/>
              </a:rPr>
              <a:t>(9-12)</a:t>
            </a:r>
          </a:p>
        </p:txBody>
      </p:sp>
      <p:pic>
        <p:nvPicPr>
          <p:cNvPr id="14" name="Graphic 13" descr="Diploma roll with solid fill">
            <a:extLst>
              <a:ext uri="{FF2B5EF4-FFF2-40B4-BE49-F238E27FC236}">
                <a16:creationId xmlns:a16="http://schemas.microsoft.com/office/drawing/2014/main" id="{7E51540D-92BA-E532-F9F5-28944DBE95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0339" y="4732417"/>
            <a:ext cx="1251284" cy="1251284"/>
          </a:xfrm>
          <a:prstGeom prst="rect">
            <a:avLst/>
          </a:prstGeom>
        </p:spPr>
      </p:pic>
      <p:sp>
        <p:nvSpPr>
          <p:cNvPr id="15" name="TextBox 14">
            <a:extLst>
              <a:ext uri="{FF2B5EF4-FFF2-40B4-BE49-F238E27FC236}">
                <a16:creationId xmlns:a16="http://schemas.microsoft.com/office/drawing/2014/main" id="{337FE411-7F81-54BE-4AB7-A460871EEAD6}"/>
              </a:ext>
            </a:extLst>
          </p:cNvPr>
          <p:cNvSpPr txBox="1"/>
          <p:nvPr/>
        </p:nvSpPr>
        <p:spPr>
          <a:xfrm>
            <a:off x="7926808" y="5983701"/>
            <a:ext cx="2550693" cy="646331"/>
          </a:xfrm>
          <a:prstGeom prst="rect">
            <a:avLst/>
          </a:prstGeom>
          <a:noFill/>
        </p:spPr>
        <p:txBody>
          <a:bodyPr wrap="square" rtlCol="0">
            <a:spAutoFit/>
          </a:bodyPr>
          <a:lstStyle/>
          <a:p>
            <a:pPr algn="ctr"/>
            <a:r>
              <a:rPr lang="en-US" dirty="0">
                <a:latin typeface="Lucida Console" panose="020B0609040504020204" pitchFamily="49" charset="0"/>
              </a:rPr>
              <a:t>College</a:t>
            </a:r>
          </a:p>
          <a:p>
            <a:pPr algn="ctr"/>
            <a:r>
              <a:rPr lang="en-US" dirty="0">
                <a:latin typeface="Lucida Console" panose="020B0609040504020204" pitchFamily="49" charset="0"/>
              </a:rPr>
              <a:t>(2-/4-Year)</a:t>
            </a:r>
          </a:p>
        </p:txBody>
      </p:sp>
      <p:pic>
        <p:nvPicPr>
          <p:cNvPr id="17" name="Graphic 16" descr="User with solid fill">
            <a:extLst>
              <a:ext uri="{FF2B5EF4-FFF2-40B4-BE49-F238E27FC236}">
                <a16:creationId xmlns:a16="http://schemas.microsoft.com/office/drawing/2014/main" id="{5612B5B5-F8D7-DE1A-ADE8-1FDDC58C5B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451" y="3818017"/>
            <a:ext cx="914400" cy="914400"/>
          </a:xfrm>
          <a:prstGeom prst="rect">
            <a:avLst/>
          </a:prstGeom>
        </p:spPr>
      </p:pic>
      <mc:AlternateContent xmlns:mc="http://schemas.openxmlformats.org/markup-compatibility/2006" xmlns:a14="http://schemas.microsoft.com/office/drawing/2010/main">
        <mc:Choice Requires="a14">
          <p:graphicFrame>
            <p:nvGraphicFramePr>
              <p:cNvPr id="23" name="Table 23" descr="An infographic displaying progressive levels of data education, starting with data acumen, then data literacy and probability, then data science techniques, and finally data science degrees, each matching with a different student goal or outcome (21st century life, modern careers, or data science careers). ">
                <a:extLst>
                  <a:ext uri="{FF2B5EF4-FFF2-40B4-BE49-F238E27FC236}">
                    <a16:creationId xmlns:a16="http://schemas.microsoft.com/office/drawing/2014/main" id="{8E00F7F1-317A-8645-756F-CE2C9F807F58}"/>
                  </a:ext>
                </a:extLst>
              </p:cNvPr>
              <p:cNvGraphicFramePr>
                <a:graphicFrameLocks noGrp="1"/>
              </p:cNvGraphicFramePr>
              <p:nvPr>
                <p:extLst>
                  <p:ext uri="{D42A27DB-BD31-4B8C-83A1-F6EECF244321}">
                    <p14:modId xmlns:p14="http://schemas.microsoft.com/office/powerpoint/2010/main" val="3595523348"/>
                  </p:ext>
                </p:extLst>
              </p:nvPr>
            </p:nvGraphicFramePr>
            <p:xfrm>
              <a:off x="1132307" y="1965773"/>
              <a:ext cx="11059694" cy="2652491"/>
            </p:xfrm>
            <a:graphic>
              <a:graphicData uri="http://schemas.openxmlformats.org/drawingml/2006/table">
                <a:tbl>
                  <a:tblPr firstRow="1" bandRow="1">
                    <a:tableStyleId>{5C22544A-7EE6-4342-B048-85BDC9FD1C3A}</a:tableStyleId>
                  </a:tblPr>
                  <a:tblGrid>
                    <a:gridCol w="1947777">
                      <a:extLst>
                        <a:ext uri="{9D8B030D-6E8A-4147-A177-3AD203B41FA5}">
                          <a16:colId xmlns:a16="http://schemas.microsoft.com/office/drawing/2014/main" val="1821968491"/>
                        </a:ext>
                      </a:extLst>
                    </a:gridCol>
                    <a:gridCol w="2662990">
                      <a:extLst>
                        <a:ext uri="{9D8B030D-6E8A-4147-A177-3AD203B41FA5}">
                          <a16:colId xmlns:a16="http://schemas.microsoft.com/office/drawing/2014/main" val="1502803779"/>
                        </a:ext>
                      </a:extLst>
                    </a:gridCol>
                    <a:gridCol w="2245894">
                      <a:extLst>
                        <a:ext uri="{9D8B030D-6E8A-4147-A177-3AD203B41FA5}">
                          <a16:colId xmlns:a16="http://schemas.microsoft.com/office/drawing/2014/main" val="2660262810"/>
                        </a:ext>
                      </a:extLst>
                    </a:gridCol>
                    <a:gridCol w="2229853">
                      <a:extLst>
                        <a:ext uri="{9D8B030D-6E8A-4147-A177-3AD203B41FA5}">
                          <a16:colId xmlns:a16="http://schemas.microsoft.com/office/drawing/2014/main" val="4194015847"/>
                        </a:ext>
                      </a:extLst>
                    </a:gridCol>
                    <a:gridCol w="1973180">
                      <a:extLst>
                        <a:ext uri="{9D8B030D-6E8A-4147-A177-3AD203B41FA5}">
                          <a16:colId xmlns:a16="http://schemas.microsoft.com/office/drawing/2014/main" val="2100047656"/>
                        </a:ext>
                      </a:extLst>
                    </a:gridCol>
                  </a:tblGrid>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Data Science Degrees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451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Data Science Careers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55341108"/>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Lucida Console" panose="020B0609040504020204" pitchFamily="49" charset="0"/>
                            </a:rPr>
                            <a:t>Data Science Techniques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400" dirty="0">
                              <a:latin typeface="Lucida Console" panose="020B0609040504020204" pitchFamily="49" charset="0"/>
                            </a:rPr>
                            <a:t>Modern Careers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29494963"/>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r>
                            <a:rPr lang="en-US" sz="1400" dirty="0">
                              <a:latin typeface="Lucida Console" panose="020B0609040504020204" pitchFamily="49" charset="0"/>
                            </a:rPr>
                            <a:t>Data Literacy </a:t>
                          </a:r>
                        </a:p>
                        <a:p>
                          <a:pPr algn="ctr"/>
                          <a:r>
                            <a:rPr lang="en-US" sz="1400" dirty="0">
                              <a:latin typeface="Lucida Console" panose="020B0609040504020204" pitchFamily="49" charset="0"/>
                            </a:rPr>
                            <a:t>(all subjects)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21</a:t>
                          </a:r>
                          <a:r>
                            <a:rPr lang="en-US" sz="1400" baseline="30000" dirty="0">
                              <a:latin typeface="Lucida Console" panose="020B0609040504020204" pitchFamily="49" charset="0"/>
                            </a:rPr>
                            <a:t>st</a:t>
                          </a:r>
                          <a:r>
                            <a:rPr lang="en-US" sz="1400" dirty="0">
                              <a:latin typeface="Lucida Console" panose="020B0609040504020204" pitchFamily="49" charset="0"/>
                            </a:rPr>
                            <a:t> Century Life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656738609"/>
                      </a:ext>
                    </a:extLst>
                  </a:tr>
                  <a:tr h="411098">
                    <a:tc>
                      <a:txBody>
                        <a:bodyPr/>
                        <a:lstStyle/>
                        <a:p>
                          <a:pPr algn="ctr"/>
                          <a:endParaRPr lang="en-US" sz="1400" dirty="0">
                            <a:latin typeface="Lucida Console" panose="020B0609040504020204" pitchFamily="49" charset="0"/>
                          </a:endParaRPr>
                        </a:p>
                      </a:txBody>
                      <a:tcPr anchor="ctr">
                        <a:lnR w="12700" cmpd="sng">
                          <a:noFill/>
                        </a:lnR>
                        <a:lnB w="12700" cmpd="sng">
                          <a:noFill/>
                        </a:lnB>
                        <a:noFill/>
                      </a:tcPr>
                    </a:tc>
                    <a:tc>
                      <a:txBody>
                        <a:bodyPr/>
                        <a:lstStyle/>
                        <a:p>
                          <a:pPr algn="ctr"/>
                          <a:r>
                            <a:rPr lang="en-US" sz="1400" dirty="0">
                              <a:latin typeface="Lucida Console" panose="020B0609040504020204" pitchFamily="49" charset="0"/>
                            </a:rPr>
                            <a:t>Probability </a:t>
                          </a:r>
                        </a:p>
                        <a:p>
                          <a:pPr algn="ctr"/>
                          <a:r>
                            <a:rPr lang="en-US" sz="1400" dirty="0">
                              <a:latin typeface="Lucida Console" panose="020B0609040504020204" pitchFamily="49" charset="0"/>
                            </a:rPr>
                            <a:t>(math / stats)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Building Block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632840568"/>
                      </a:ext>
                    </a:extLst>
                  </a:tr>
                  <a:tr h="411098">
                    <a:tc>
                      <a:txBody>
                        <a:bodyPr/>
                        <a:lstStyle/>
                        <a:p>
                          <a:pPr algn="ctr"/>
                          <a:r>
                            <a:rPr lang="en-US" sz="1400" dirty="0">
                              <a:latin typeface="Lucida Console" panose="020B0609040504020204" pitchFamily="49" charset="0"/>
                            </a:rPr>
                            <a:t>Data Intuition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Building Block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630080897"/>
                      </a:ext>
                    </a:extLst>
                  </a:tr>
                </a:tbl>
              </a:graphicData>
            </a:graphic>
          </p:graphicFrame>
        </mc:Choice>
        <mc:Fallback xmlns="">
          <p:graphicFrame>
            <p:nvGraphicFramePr>
              <p:cNvPr id="23" name="Table 23" descr="An infographic displaying progressive levels of data education, starting with data acumen, then data literacy and probability, then data science techniques, and finally data science degrees, each matching with a different student goal or outcome (21st century life, modern careers, or data science careers). ">
                <a:extLst>
                  <a:ext uri="{FF2B5EF4-FFF2-40B4-BE49-F238E27FC236}">
                    <a16:creationId xmlns:a16="http://schemas.microsoft.com/office/drawing/2014/main" id="{8E00F7F1-317A-8645-756F-CE2C9F807F58}"/>
                  </a:ext>
                </a:extLst>
              </p:cNvPr>
              <p:cNvGraphicFramePr>
                <a:graphicFrameLocks noGrp="1"/>
              </p:cNvGraphicFramePr>
              <p:nvPr>
                <p:extLst>
                  <p:ext uri="{D42A27DB-BD31-4B8C-83A1-F6EECF244321}">
                    <p14:modId xmlns:p14="http://schemas.microsoft.com/office/powerpoint/2010/main" val="3595523348"/>
                  </p:ext>
                </p:extLst>
              </p:nvPr>
            </p:nvGraphicFramePr>
            <p:xfrm>
              <a:off x="1132307" y="1965773"/>
              <a:ext cx="11059694" cy="2652491"/>
            </p:xfrm>
            <a:graphic>
              <a:graphicData uri="http://schemas.openxmlformats.org/drawingml/2006/table">
                <a:tbl>
                  <a:tblPr firstRow="1" bandRow="1">
                    <a:tableStyleId>{5C22544A-7EE6-4342-B048-85BDC9FD1C3A}</a:tableStyleId>
                  </a:tblPr>
                  <a:tblGrid>
                    <a:gridCol w="1947777">
                      <a:extLst>
                        <a:ext uri="{9D8B030D-6E8A-4147-A177-3AD203B41FA5}">
                          <a16:colId xmlns:a16="http://schemas.microsoft.com/office/drawing/2014/main" val="1821968491"/>
                        </a:ext>
                      </a:extLst>
                    </a:gridCol>
                    <a:gridCol w="2662990">
                      <a:extLst>
                        <a:ext uri="{9D8B030D-6E8A-4147-A177-3AD203B41FA5}">
                          <a16:colId xmlns:a16="http://schemas.microsoft.com/office/drawing/2014/main" val="1502803779"/>
                        </a:ext>
                      </a:extLst>
                    </a:gridCol>
                    <a:gridCol w="2245894">
                      <a:extLst>
                        <a:ext uri="{9D8B030D-6E8A-4147-A177-3AD203B41FA5}">
                          <a16:colId xmlns:a16="http://schemas.microsoft.com/office/drawing/2014/main" val="2660262810"/>
                        </a:ext>
                      </a:extLst>
                    </a:gridCol>
                    <a:gridCol w="2229853">
                      <a:extLst>
                        <a:ext uri="{9D8B030D-6E8A-4147-A177-3AD203B41FA5}">
                          <a16:colId xmlns:a16="http://schemas.microsoft.com/office/drawing/2014/main" val="4194015847"/>
                        </a:ext>
                      </a:extLst>
                    </a:gridCol>
                    <a:gridCol w="1973180">
                      <a:extLst>
                        <a:ext uri="{9D8B030D-6E8A-4147-A177-3AD203B41FA5}">
                          <a16:colId xmlns:a16="http://schemas.microsoft.com/office/drawing/2014/main" val="2100047656"/>
                        </a:ext>
                      </a:extLst>
                    </a:gridCol>
                  </a:tblGrid>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Data Science Degrees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451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Data Science Careers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55341108"/>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1400" dirty="0">
                              <a:latin typeface="Lucida Console" panose="020B0609040504020204" pitchFamily="49" charset="0"/>
                            </a:rPr>
                            <a:t>Data Science Techniques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400" dirty="0">
                              <a:latin typeface="Lucida Console" panose="020B0609040504020204" pitchFamily="49" charset="0"/>
                            </a:rPr>
                            <a:t>Modern Careers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29494963"/>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r>
                            <a:rPr lang="en-US" sz="1400" dirty="0">
                              <a:latin typeface="Lucida Console" panose="020B0609040504020204" pitchFamily="49" charset="0"/>
                            </a:rPr>
                            <a:t>Data Literacy </a:t>
                          </a:r>
                        </a:p>
                        <a:p>
                          <a:pPr algn="ctr"/>
                          <a:r>
                            <a:rPr lang="en-US" sz="1400" dirty="0">
                              <a:latin typeface="Lucida Console" panose="020B0609040504020204" pitchFamily="49" charset="0"/>
                            </a:rPr>
                            <a:t>(all subjects)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21</a:t>
                          </a:r>
                          <a:r>
                            <a:rPr lang="en-US" sz="1400" baseline="30000" dirty="0">
                              <a:latin typeface="Lucida Console" panose="020B0609040504020204" pitchFamily="49" charset="0"/>
                            </a:rPr>
                            <a:t>st</a:t>
                          </a:r>
                          <a:r>
                            <a:rPr lang="en-US" sz="1400" dirty="0">
                              <a:latin typeface="Lucida Console" panose="020B0609040504020204" pitchFamily="49" charset="0"/>
                            </a:rPr>
                            <a:t> Century Life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3656738609"/>
                      </a:ext>
                    </a:extLst>
                  </a:tr>
                  <a:tr h="518160">
                    <a:tc>
                      <a:txBody>
                        <a:bodyPr/>
                        <a:lstStyle/>
                        <a:p>
                          <a:pPr algn="ctr"/>
                          <a:endParaRPr lang="en-US" sz="1400" dirty="0">
                            <a:latin typeface="Lucida Console" panose="020B0609040504020204" pitchFamily="49" charset="0"/>
                          </a:endParaRPr>
                        </a:p>
                      </a:txBody>
                      <a:tcPr anchor="ctr">
                        <a:lnR w="12700" cmpd="sng">
                          <a:noFill/>
                        </a:lnR>
                        <a:lnB w="12700" cmpd="sng">
                          <a:noFill/>
                        </a:lnB>
                        <a:noFill/>
                      </a:tcPr>
                    </a:tc>
                    <a:tc>
                      <a:txBody>
                        <a:bodyPr/>
                        <a:lstStyle/>
                        <a:p>
                          <a:pPr algn="ctr"/>
                          <a:r>
                            <a:rPr lang="en-US" sz="1400" dirty="0">
                              <a:latin typeface="Lucida Console" panose="020B0609040504020204" pitchFamily="49" charset="0"/>
                            </a:rPr>
                            <a:t>Probability </a:t>
                          </a:r>
                        </a:p>
                        <a:p>
                          <a:pPr algn="ctr"/>
                          <a:r>
                            <a:rPr lang="en-US" sz="1400" dirty="0">
                              <a:latin typeface="Lucida Console" panose="020B0609040504020204" pitchFamily="49" charset="0"/>
                            </a:rPr>
                            <a:t>(math / stats)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algn="ct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Building Block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60000"/>
                            <a:lumOff val="40000"/>
                          </a:schemeClr>
                        </a:solidFill>
                      </a:tcPr>
                    </a:tc>
                    <a:extLst>
                      <a:ext uri="{0D108BD9-81ED-4DB2-BD59-A6C34878D82A}">
                        <a16:rowId xmlns:a16="http://schemas.microsoft.com/office/drawing/2014/main" val="1632840568"/>
                      </a:ext>
                    </a:extLst>
                  </a:tr>
                  <a:tr h="411098">
                    <a:tc>
                      <a:txBody>
                        <a:bodyPr/>
                        <a:lstStyle/>
                        <a:p>
                          <a:pPr algn="ctr"/>
                          <a:r>
                            <a:rPr lang="en-US" sz="1400" dirty="0">
                              <a:latin typeface="Lucida Console" panose="020B0609040504020204" pitchFamily="49" charset="0"/>
                            </a:rPr>
                            <a:t>Data Intuition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13"/>
                          <a:stretch>
                            <a:fillRect l="-73810" t="-536364" r="-241905" b="-1818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Building Block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630080897"/>
                      </a:ext>
                    </a:extLst>
                  </a:tr>
                </a:tbl>
              </a:graphicData>
            </a:graphic>
          </p:graphicFrame>
        </mc:Fallback>
      </mc:AlternateContent>
      <p:sp>
        <p:nvSpPr>
          <p:cNvPr id="26" name="TextBox 25">
            <a:extLst>
              <a:ext uri="{FF2B5EF4-FFF2-40B4-BE49-F238E27FC236}">
                <a16:creationId xmlns:a16="http://schemas.microsoft.com/office/drawing/2014/main" id="{765D359F-04B0-9D5F-160A-15FF9A638A84}"/>
              </a:ext>
            </a:extLst>
          </p:cNvPr>
          <p:cNvSpPr txBox="1"/>
          <p:nvPr/>
        </p:nvSpPr>
        <p:spPr>
          <a:xfrm>
            <a:off x="9964660" y="5986019"/>
            <a:ext cx="2550693" cy="646331"/>
          </a:xfrm>
          <a:prstGeom prst="rect">
            <a:avLst/>
          </a:prstGeom>
          <a:noFill/>
        </p:spPr>
        <p:txBody>
          <a:bodyPr wrap="square" rtlCol="0">
            <a:spAutoFit/>
          </a:bodyPr>
          <a:lstStyle/>
          <a:p>
            <a:pPr algn="ctr"/>
            <a:r>
              <a:rPr lang="en-US" dirty="0">
                <a:latin typeface="Lucida Console" panose="020B0609040504020204" pitchFamily="49" charset="0"/>
              </a:rPr>
              <a:t>Real-World</a:t>
            </a:r>
          </a:p>
          <a:p>
            <a:pPr algn="ctr"/>
            <a:r>
              <a:rPr lang="en-US" dirty="0">
                <a:latin typeface="Lucida Console" panose="020B0609040504020204" pitchFamily="49" charset="0"/>
              </a:rPr>
              <a:t>(Life)</a:t>
            </a:r>
          </a:p>
        </p:txBody>
      </p:sp>
      <p:pic>
        <p:nvPicPr>
          <p:cNvPr id="31" name="Graphic 30" descr="Dance with solid fill">
            <a:extLst>
              <a:ext uri="{FF2B5EF4-FFF2-40B4-BE49-F238E27FC236}">
                <a16:creationId xmlns:a16="http://schemas.microsoft.com/office/drawing/2014/main" id="{DFE8444C-E607-05D3-DA98-6BFA0261DE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1819" y="4752795"/>
            <a:ext cx="1096374" cy="1096374"/>
          </a:xfrm>
          <a:prstGeom prst="rect">
            <a:avLst/>
          </a:prstGeom>
        </p:spPr>
      </p:pic>
    </p:spTree>
    <p:extLst>
      <p:ext uri="{BB962C8B-B14F-4D97-AF65-F5344CB8AC3E}">
        <p14:creationId xmlns:p14="http://schemas.microsoft.com/office/powerpoint/2010/main" val="64930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uva Labs - Crunchbase Company Profile &amp; Funding">
            <a:extLst>
              <a:ext uri="{FF2B5EF4-FFF2-40B4-BE49-F238E27FC236}">
                <a16:creationId xmlns:a16="http://schemas.microsoft.com/office/drawing/2014/main" id="{702FC1FB-4C06-2320-4991-969F4EA46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71" y="2069996"/>
            <a:ext cx="1037226" cy="103722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78;p9">
            <a:extLst>
              <a:ext uri="{FF2B5EF4-FFF2-40B4-BE49-F238E27FC236}">
                <a16:creationId xmlns:a16="http://schemas.microsoft.com/office/drawing/2014/main" id="{28F2A478-3D67-2DC1-1D92-EBA7C003E53A}"/>
              </a:ext>
            </a:extLst>
          </p:cNvPr>
          <p:cNvSpPr txBox="1">
            <a:spLocks noGrp="1"/>
          </p:cNvSpPr>
          <p:nvPr>
            <p:ph type="title" idx="4294967295"/>
          </p:nvPr>
        </p:nvSpPr>
        <p:spPr>
          <a:xfrm>
            <a:off x="434502" y="232693"/>
            <a:ext cx="11308319"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0"/>
              </a:spcBef>
              <a:spcAft>
                <a:spcPts val="0"/>
              </a:spcAft>
              <a:buClr>
                <a:srgbClr val="FFFFFF"/>
              </a:buClr>
              <a:buSzPts val="6000"/>
              <a:buFont typeface="Calibri"/>
              <a:buNone/>
              <a:tabLst/>
              <a:defRPr/>
            </a:pPr>
            <a:r>
              <a:rPr kumimoji="0" lang="en-US" sz="3800" b="1" i="0" u="none" strike="noStrike" kern="1200" cap="none" spc="0" normalizeH="0" baseline="0" noProof="0" dirty="0">
                <a:ln>
                  <a:noFill/>
                </a:ln>
                <a:solidFill>
                  <a:schemeClr val="tx1"/>
                </a:solidFill>
                <a:effectLst/>
                <a:uLnTx/>
                <a:uFillTx/>
                <a:latin typeface="Helvetica" pitchFamily="2" charset="0"/>
                <a:ea typeface="+mj-ea"/>
                <a:cs typeface="+mj-cs"/>
              </a:rPr>
              <a:t>With relevant tech tools:</a:t>
            </a:r>
            <a:endParaRPr kumimoji="0" lang="en-US" sz="3800" b="0" i="0" u="none" strike="noStrike" kern="1200" cap="none" spc="0" normalizeH="0" baseline="0" noProof="0" dirty="0">
              <a:ln>
                <a:noFill/>
              </a:ln>
              <a:solidFill>
                <a:schemeClr val="tx1"/>
              </a:solidFill>
              <a:effectLst/>
              <a:uLnTx/>
              <a:uFillTx/>
              <a:latin typeface="Helvetica" pitchFamily="2" charset="0"/>
              <a:ea typeface="+mj-ea"/>
              <a:cs typeface="+mj-cs"/>
            </a:endParaRPr>
          </a:p>
        </p:txBody>
      </p:sp>
      <p:pic>
        <p:nvPicPr>
          <p:cNvPr id="4" name="Graphic 3" descr="Playground with solid fill">
            <a:extLst>
              <a:ext uri="{FF2B5EF4-FFF2-40B4-BE49-F238E27FC236}">
                <a16:creationId xmlns:a16="http://schemas.microsoft.com/office/drawing/2014/main" id="{8D3E8F0D-1142-337A-5CA6-B9D82EB63D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15973" y="4660228"/>
            <a:ext cx="1195137" cy="1195137"/>
          </a:xfrm>
          <a:prstGeom prst="rect">
            <a:avLst/>
          </a:prstGeom>
        </p:spPr>
      </p:pic>
      <p:pic>
        <p:nvPicPr>
          <p:cNvPr id="7" name="Graphic 6" descr="Schoolhouse with solid fill">
            <a:extLst>
              <a:ext uri="{FF2B5EF4-FFF2-40B4-BE49-F238E27FC236}">
                <a16:creationId xmlns:a16="http://schemas.microsoft.com/office/drawing/2014/main" id="{61641556-99FF-D6CD-CE26-31B5960396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55592" y="4531891"/>
            <a:ext cx="1451810" cy="1451810"/>
          </a:xfrm>
          <a:prstGeom prst="rect">
            <a:avLst/>
          </a:prstGeom>
        </p:spPr>
      </p:pic>
      <p:pic>
        <p:nvPicPr>
          <p:cNvPr id="9" name="Graphic 8" descr="Graduation cap with solid fill">
            <a:extLst>
              <a:ext uri="{FF2B5EF4-FFF2-40B4-BE49-F238E27FC236}">
                <a16:creationId xmlns:a16="http://schemas.microsoft.com/office/drawing/2014/main" id="{F9E04627-7B96-B934-A16D-1761C827D8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81723" y="4547933"/>
            <a:ext cx="1451810" cy="1451810"/>
          </a:xfrm>
          <a:prstGeom prst="rect">
            <a:avLst/>
          </a:prstGeom>
        </p:spPr>
      </p:pic>
      <p:sp>
        <p:nvSpPr>
          <p:cNvPr id="10" name="TextBox 9">
            <a:extLst>
              <a:ext uri="{FF2B5EF4-FFF2-40B4-BE49-F238E27FC236}">
                <a16:creationId xmlns:a16="http://schemas.microsoft.com/office/drawing/2014/main" id="{4BEA3BEA-812A-DCE4-94CC-3B37BB98B061}"/>
              </a:ext>
            </a:extLst>
          </p:cNvPr>
          <p:cNvSpPr txBox="1"/>
          <p:nvPr/>
        </p:nvSpPr>
        <p:spPr>
          <a:xfrm>
            <a:off x="1142994" y="5983701"/>
            <a:ext cx="1844842" cy="646331"/>
          </a:xfrm>
          <a:prstGeom prst="rect">
            <a:avLst/>
          </a:prstGeom>
          <a:noFill/>
        </p:spPr>
        <p:txBody>
          <a:bodyPr wrap="square" rtlCol="0">
            <a:spAutoFit/>
          </a:bodyPr>
          <a:lstStyle/>
          <a:p>
            <a:pPr algn="ctr"/>
            <a:r>
              <a:rPr lang="en-US" dirty="0">
                <a:latin typeface="Lucida Console" panose="020B0609040504020204" pitchFamily="49" charset="0"/>
              </a:rPr>
              <a:t>Elementary (K-5)</a:t>
            </a:r>
          </a:p>
        </p:txBody>
      </p:sp>
      <p:sp>
        <p:nvSpPr>
          <p:cNvPr id="11" name="TextBox 10">
            <a:extLst>
              <a:ext uri="{FF2B5EF4-FFF2-40B4-BE49-F238E27FC236}">
                <a16:creationId xmlns:a16="http://schemas.microsoft.com/office/drawing/2014/main" id="{4E5B5B10-78F5-D15D-34B9-9CF9CE50B4EA}"/>
              </a:ext>
            </a:extLst>
          </p:cNvPr>
          <p:cNvSpPr txBox="1"/>
          <p:nvPr/>
        </p:nvSpPr>
        <p:spPr>
          <a:xfrm>
            <a:off x="3328232" y="6004388"/>
            <a:ext cx="2106530" cy="646331"/>
          </a:xfrm>
          <a:prstGeom prst="rect">
            <a:avLst/>
          </a:prstGeom>
          <a:noFill/>
        </p:spPr>
        <p:txBody>
          <a:bodyPr wrap="square" rtlCol="0">
            <a:spAutoFit/>
          </a:bodyPr>
          <a:lstStyle/>
          <a:p>
            <a:pPr algn="ctr"/>
            <a:r>
              <a:rPr lang="en-US" dirty="0">
                <a:latin typeface="Lucida Console" panose="020B0609040504020204" pitchFamily="49" charset="0"/>
              </a:rPr>
              <a:t>Middle School</a:t>
            </a:r>
          </a:p>
          <a:p>
            <a:pPr algn="ctr"/>
            <a:r>
              <a:rPr lang="en-US" dirty="0">
                <a:latin typeface="Lucida Console" panose="020B0609040504020204" pitchFamily="49" charset="0"/>
              </a:rPr>
              <a:t>(6-8)</a:t>
            </a:r>
          </a:p>
        </p:txBody>
      </p:sp>
      <p:sp>
        <p:nvSpPr>
          <p:cNvPr id="12" name="TextBox 11">
            <a:extLst>
              <a:ext uri="{FF2B5EF4-FFF2-40B4-BE49-F238E27FC236}">
                <a16:creationId xmlns:a16="http://schemas.microsoft.com/office/drawing/2014/main" id="{3A6A609F-02E0-F17A-D397-82D1588D3C2C}"/>
              </a:ext>
            </a:extLst>
          </p:cNvPr>
          <p:cNvSpPr txBox="1"/>
          <p:nvPr/>
        </p:nvSpPr>
        <p:spPr>
          <a:xfrm>
            <a:off x="5969165" y="5999742"/>
            <a:ext cx="1844842" cy="646331"/>
          </a:xfrm>
          <a:prstGeom prst="rect">
            <a:avLst/>
          </a:prstGeom>
          <a:noFill/>
        </p:spPr>
        <p:txBody>
          <a:bodyPr wrap="square" rtlCol="0">
            <a:spAutoFit/>
          </a:bodyPr>
          <a:lstStyle/>
          <a:p>
            <a:pPr algn="ctr"/>
            <a:r>
              <a:rPr lang="en-US" dirty="0">
                <a:latin typeface="Lucida Console" panose="020B0609040504020204" pitchFamily="49" charset="0"/>
              </a:rPr>
              <a:t>High School</a:t>
            </a:r>
          </a:p>
          <a:p>
            <a:pPr algn="ctr"/>
            <a:r>
              <a:rPr lang="en-US" dirty="0">
                <a:latin typeface="Lucida Console" panose="020B0609040504020204" pitchFamily="49" charset="0"/>
              </a:rPr>
              <a:t>(9-12)</a:t>
            </a:r>
          </a:p>
        </p:txBody>
      </p:sp>
      <p:pic>
        <p:nvPicPr>
          <p:cNvPr id="14" name="Graphic 13" descr="Diploma roll with solid fill">
            <a:extLst>
              <a:ext uri="{FF2B5EF4-FFF2-40B4-BE49-F238E27FC236}">
                <a16:creationId xmlns:a16="http://schemas.microsoft.com/office/drawing/2014/main" id="{7E51540D-92BA-E532-F9F5-28944DBE95B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10339" y="4732417"/>
            <a:ext cx="1251284" cy="1251284"/>
          </a:xfrm>
          <a:prstGeom prst="rect">
            <a:avLst/>
          </a:prstGeom>
        </p:spPr>
      </p:pic>
      <p:sp>
        <p:nvSpPr>
          <p:cNvPr id="15" name="TextBox 14">
            <a:extLst>
              <a:ext uri="{FF2B5EF4-FFF2-40B4-BE49-F238E27FC236}">
                <a16:creationId xmlns:a16="http://schemas.microsoft.com/office/drawing/2014/main" id="{337FE411-7F81-54BE-4AB7-A460871EEAD6}"/>
              </a:ext>
            </a:extLst>
          </p:cNvPr>
          <p:cNvSpPr txBox="1"/>
          <p:nvPr/>
        </p:nvSpPr>
        <p:spPr>
          <a:xfrm>
            <a:off x="7926808" y="5983701"/>
            <a:ext cx="2550693" cy="646331"/>
          </a:xfrm>
          <a:prstGeom prst="rect">
            <a:avLst/>
          </a:prstGeom>
          <a:noFill/>
        </p:spPr>
        <p:txBody>
          <a:bodyPr wrap="square" rtlCol="0">
            <a:spAutoFit/>
          </a:bodyPr>
          <a:lstStyle/>
          <a:p>
            <a:pPr algn="ctr"/>
            <a:r>
              <a:rPr lang="en-US" dirty="0">
                <a:latin typeface="Lucida Console" panose="020B0609040504020204" pitchFamily="49" charset="0"/>
              </a:rPr>
              <a:t>College</a:t>
            </a:r>
          </a:p>
          <a:p>
            <a:pPr algn="ctr"/>
            <a:r>
              <a:rPr lang="en-US" dirty="0">
                <a:latin typeface="Lucida Console" panose="020B0609040504020204" pitchFamily="49" charset="0"/>
              </a:rPr>
              <a:t>(2-/4-Year)</a:t>
            </a:r>
          </a:p>
        </p:txBody>
      </p:sp>
      <p:pic>
        <p:nvPicPr>
          <p:cNvPr id="17" name="Graphic 16" descr="User with solid fill">
            <a:extLst>
              <a:ext uri="{FF2B5EF4-FFF2-40B4-BE49-F238E27FC236}">
                <a16:creationId xmlns:a16="http://schemas.microsoft.com/office/drawing/2014/main" id="{5612B5B5-F8D7-DE1A-ADE8-1FDDC58C5B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451" y="3829168"/>
            <a:ext cx="914400" cy="914400"/>
          </a:xfrm>
          <a:prstGeom prst="rect">
            <a:avLst/>
          </a:prstGeom>
        </p:spPr>
      </p:pic>
      <p:graphicFrame>
        <p:nvGraphicFramePr>
          <p:cNvPr id="23" name="Table 23" descr="An infographic displaying progressive levels of data education technology tools, starting with education-specific software (CODAP, TUVA, Data Classroom), then spreadsheets (Google Sheets, Microsoft Excel), then introduction to data analytics software (SQL, Python, Tableau, RStudio, SAS, Stata), and finally concludes with exposure to multiple data science software. Each level matches with a different student goal or outcome (21st century life, data-related careers, and data science careers or goals). ">
            <a:extLst>
              <a:ext uri="{FF2B5EF4-FFF2-40B4-BE49-F238E27FC236}">
                <a16:creationId xmlns:a16="http://schemas.microsoft.com/office/drawing/2014/main" id="{8E00F7F1-317A-8645-756F-CE2C9F807F58}"/>
              </a:ext>
            </a:extLst>
          </p:cNvPr>
          <p:cNvGraphicFramePr>
            <a:graphicFrameLocks noGrp="1"/>
          </p:cNvGraphicFramePr>
          <p:nvPr/>
        </p:nvGraphicFramePr>
        <p:xfrm>
          <a:off x="1132306" y="2481614"/>
          <a:ext cx="11059694" cy="2134331"/>
        </p:xfrm>
        <a:graphic>
          <a:graphicData uri="http://schemas.openxmlformats.org/drawingml/2006/table">
            <a:tbl>
              <a:tblPr firstRow="1" bandRow="1">
                <a:tableStyleId>{5C22544A-7EE6-4342-B048-85BDC9FD1C3A}</a:tableStyleId>
              </a:tblPr>
              <a:tblGrid>
                <a:gridCol w="1947777">
                  <a:extLst>
                    <a:ext uri="{9D8B030D-6E8A-4147-A177-3AD203B41FA5}">
                      <a16:colId xmlns:a16="http://schemas.microsoft.com/office/drawing/2014/main" val="1821968491"/>
                    </a:ext>
                  </a:extLst>
                </a:gridCol>
                <a:gridCol w="2662990">
                  <a:extLst>
                    <a:ext uri="{9D8B030D-6E8A-4147-A177-3AD203B41FA5}">
                      <a16:colId xmlns:a16="http://schemas.microsoft.com/office/drawing/2014/main" val="1502803779"/>
                    </a:ext>
                  </a:extLst>
                </a:gridCol>
                <a:gridCol w="2245894">
                  <a:extLst>
                    <a:ext uri="{9D8B030D-6E8A-4147-A177-3AD203B41FA5}">
                      <a16:colId xmlns:a16="http://schemas.microsoft.com/office/drawing/2014/main" val="2660262810"/>
                    </a:ext>
                  </a:extLst>
                </a:gridCol>
                <a:gridCol w="2229853">
                  <a:extLst>
                    <a:ext uri="{9D8B030D-6E8A-4147-A177-3AD203B41FA5}">
                      <a16:colId xmlns:a16="http://schemas.microsoft.com/office/drawing/2014/main" val="4194015847"/>
                    </a:ext>
                  </a:extLst>
                </a:gridCol>
                <a:gridCol w="1973180">
                  <a:extLst>
                    <a:ext uri="{9D8B030D-6E8A-4147-A177-3AD203B41FA5}">
                      <a16:colId xmlns:a16="http://schemas.microsoft.com/office/drawing/2014/main" val="2100047656"/>
                    </a:ext>
                  </a:extLst>
                </a:gridCol>
              </a:tblGrid>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Multiple Software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C451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Lucida Console" panose="020B0609040504020204" pitchFamily="49" charset="0"/>
                        </a:rPr>
                        <a:t>Data Science Goals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6">
                        <a:lumMod val="50000"/>
                      </a:schemeClr>
                    </a:solidFill>
                  </a:tcPr>
                </a:tc>
                <a:extLst>
                  <a:ext uri="{0D108BD9-81ED-4DB2-BD59-A6C34878D82A}">
                    <a16:rowId xmlns:a16="http://schemas.microsoft.com/office/drawing/2014/main" val="1755341108"/>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a:txBody>
                    <a:bodyPr/>
                    <a:lstStyle/>
                    <a:p>
                      <a:pPr algn="ctr"/>
                      <a:endParaRPr lang="en-US" sz="14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gridSpan="2">
                  <a:txBody>
                    <a:bodyPr/>
                    <a:lstStyle/>
                    <a:p>
                      <a:pPr algn="ctr"/>
                      <a:r>
                        <a:rPr lang="en-US" sz="1400" dirty="0">
                          <a:latin typeface="Lucida Console" panose="020B0609040504020204" pitchFamily="49" charset="0"/>
                        </a:rPr>
                        <a:t>Intro to Data Analytics Software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hMerge="1">
                  <a:txBody>
                    <a:bodyPr/>
                    <a:lstStyle/>
                    <a:p>
                      <a:pPr algn="ctr"/>
                      <a:endParaRPr lang="en-US" sz="2000" dirty="0">
                        <a:latin typeface="Lucida Console" panose="020B0609040504020204" pitchFamily="49"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solidFill>
                  </a:tcPr>
                </a:tc>
                <a:tc>
                  <a:txBody>
                    <a:bodyPr/>
                    <a:lstStyle/>
                    <a:p>
                      <a:pPr algn="ctr"/>
                      <a:r>
                        <a:rPr lang="en-US" sz="1400" dirty="0">
                          <a:latin typeface="Lucida Console" panose="020B0609040504020204" pitchFamily="49" charset="0"/>
                        </a:rPr>
                        <a:t>Data-Related Careers</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3729494963"/>
                  </a:ext>
                </a:extLst>
              </a:tr>
              <a:tr h="574411">
                <a:tc>
                  <a:txBody>
                    <a:bodyPr/>
                    <a:lstStyle/>
                    <a:p>
                      <a:pPr algn="ctr"/>
                      <a:endParaRPr lang="en-US" sz="1400" dirty="0">
                        <a:latin typeface="Lucida Console" panose="020B0609040504020204" pitchFamily="49" charset="0"/>
                      </a:endParaRPr>
                    </a:p>
                  </a:txBody>
                  <a:tcPr anchor="ctr">
                    <a:lnR w="12700" cmpd="sng">
                      <a:noFill/>
                    </a:lnR>
                    <a:noFill/>
                  </a:tcPr>
                </a:tc>
                <a:tc gridSpan="2">
                  <a:txBody>
                    <a:bodyPr/>
                    <a:lstStyle/>
                    <a:p>
                      <a:pPr algn="ctr"/>
                      <a:r>
                        <a:rPr lang="en-US" sz="1400" dirty="0">
                          <a:latin typeface="Lucida Console" panose="020B0609040504020204" pitchFamily="49" charset="0"/>
                        </a:rPr>
                        <a:t>Spreadsheets / Everyday Software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7A16D"/>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21</a:t>
                      </a:r>
                      <a:r>
                        <a:rPr lang="en-US" sz="1400" baseline="30000" dirty="0">
                          <a:latin typeface="Lucida Console" panose="020B0609040504020204" pitchFamily="49" charset="0"/>
                        </a:rPr>
                        <a:t>st</a:t>
                      </a:r>
                      <a:r>
                        <a:rPr lang="en-US" sz="1400" dirty="0">
                          <a:latin typeface="Lucida Console" panose="020B0609040504020204" pitchFamily="49" charset="0"/>
                        </a:rPr>
                        <a:t> Century Skills &amp; Jobs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3656738609"/>
                  </a:ext>
                </a:extLst>
              </a:tr>
              <a:tr h="411098">
                <a:tc gridSpan="2">
                  <a:txBody>
                    <a:bodyPr/>
                    <a:lstStyle/>
                    <a:p>
                      <a:pPr algn="ctr"/>
                      <a:r>
                        <a:rPr lang="en-US" sz="1400" dirty="0">
                          <a:latin typeface="Lucida Console" panose="020B0609040504020204" pitchFamily="49" charset="0"/>
                        </a:rPr>
                        <a:t>Education-Specific Software</a:t>
                      </a:r>
                      <a:endParaRPr lang="en-US" sz="2000" dirty="0">
                        <a:latin typeface="Lucida Console" panose="020B0609040504020204" pitchFamily="49" charset="0"/>
                      </a:endParaRPr>
                    </a:p>
                  </a:txBody>
                  <a:tcPr anchor="ctr">
                    <a:lnL w="12700" cmpd="sng">
                      <a:noFill/>
                    </a:lnL>
                    <a:lnR w="12700" cmpd="sng">
                      <a:noFill/>
                    </a:lnR>
                    <a:lnB w="12700" cmpd="sng">
                      <a:noFill/>
                    </a:lnB>
                    <a:lnTlToBr w="12700" cmpd="sng">
                      <a:noFill/>
                      <a:prstDash val="solid"/>
                    </a:lnTlToBr>
                    <a:lnBlToTr w="12700" cmpd="sng">
                      <a:noFill/>
                      <a:prstDash val="solid"/>
                    </a:lnBlToTr>
                    <a:solidFill>
                      <a:schemeClr val="accent2">
                        <a:lumMod val="40000"/>
                        <a:lumOff val="60000"/>
                      </a:schemeClr>
                    </a:solidFill>
                  </a:tcPr>
                </a:tc>
                <a:tc hMerge="1">
                  <a:txBody>
                    <a:bodyPr/>
                    <a:lstStyle/>
                    <a:p>
                      <a:pPr algn="ctr"/>
                      <a14:m xmlns:a14="http://schemas.microsoft.com/office/drawing/2010/main">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mbria Math" panose="02040503050406030204" pitchFamily="18" charset="0"/>
                              </a:rPr>
                              <m:t>  </m:t>
                            </m:r>
                          </m:oMath>
                        </m:oMathPara>
                      </a14:m>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Lucida Console" panose="020B060904050402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latin typeface="Lucida Console" panose="020B0609040504020204" pitchFamily="49" charset="0"/>
                        </a:rPr>
                        <a:t>Building Block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40000"/>
                        <a:lumOff val="60000"/>
                      </a:schemeClr>
                    </a:solidFill>
                  </a:tcPr>
                </a:tc>
                <a:extLst>
                  <a:ext uri="{0D108BD9-81ED-4DB2-BD59-A6C34878D82A}">
                    <a16:rowId xmlns:a16="http://schemas.microsoft.com/office/drawing/2014/main" val="2630080897"/>
                  </a:ext>
                </a:extLst>
              </a:tr>
            </a:tbl>
          </a:graphicData>
        </a:graphic>
      </p:graphicFrame>
      <p:sp>
        <p:nvSpPr>
          <p:cNvPr id="26" name="TextBox 25">
            <a:extLst>
              <a:ext uri="{FF2B5EF4-FFF2-40B4-BE49-F238E27FC236}">
                <a16:creationId xmlns:a16="http://schemas.microsoft.com/office/drawing/2014/main" id="{765D359F-04B0-9D5F-160A-15FF9A638A84}"/>
              </a:ext>
            </a:extLst>
          </p:cNvPr>
          <p:cNvSpPr txBox="1"/>
          <p:nvPr/>
        </p:nvSpPr>
        <p:spPr>
          <a:xfrm>
            <a:off x="9964660" y="5986019"/>
            <a:ext cx="2550693" cy="646331"/>
          </a:xfrm>
          <a:prstGeom prst="rect">
            <a:avLst/>
          </a:prstGeom>
          <a:noFill/>
        </p:spPr>
        <p:txBody>
          <a:bodyPr wrap="square" rtlCol="0">
            <a:spAutoFit/>
          </a:bodyPr>
          <a:lstStyle/>
          <a:p>
            <a:pPr algn="ctr"/>
            <a:r>
              <a:rPr lang="en-US" dirty="0">
                <a:latin typeface="Lucida Console" panose="020B0609040504020204" pitchFamily="49" charset="0"/>
              </a:rPr>
              <a:t>Real-World</a:t>
            </a:r>
          </a:p>
          <a:p>
            <a:pPr algn="ctr"/>
            <a:r>
              <a:rPr lang="en-US" dirty="0">
                <a:latin typeface="Lucida Console" panose="020B0609040504020204" pitchFamily="49" charset="0"/>
              </a:rPr>
              <a:t>(Life)</a:t>
            </a:r>
          </a:p>
        </p:txBody>
      </p:sp>
      <p:pic>
        <p:nvPicPr>
          <p:cNvPr id="31" name="Graphic 30" descr="Dance with solid fill">
            <a:extLst>
              <a:ext uri="{FF2B5EF4-FFF2-40B4-BE49-F238E27FC236}">
                <a16:creationId xmlns:a16="http://schemas.microsoft.com/office/drawing/2014/main" id="{DFE8444C-E607-05D3-DA98-6BFA0261DE0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1819" y="4752795"/>
            <a:ext cx="1096374" cy="1096374"/>
          </a:xfrm>
          <a:prstGeom prst="rect">
            <a:avLst/>
          </a:prstGeom>
        </p:spPr>
      </p:pic>
      <p:pic>
        <p:nvPicPr>
          <p:cNvPr id="1026" name="Picture 2" descr="CODAP - Common Online Data Analysis Platform">
            <a:extLst>
              <a:ext uri="{FF2B5EF4-FFF2-40B4-BE49-F238E27FC236}">
                <a16:creationId xmlns:a16="http://schemas.microsoft.com/office/drawing/2014/main" id="{66A0EC78-D915-2D92-2B1B-E9EE4EABABE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8718" y="3038222"/>
            <a:ext cx="1474510" cy="6282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10;&#10;Description automatically generated with medium confidence">
            <a:extLst>
              <a:ext uri="{FF2B5EF4-FFF2-40B4-BE49-F238E27FC236}">
                <a16:creationId xmlns:a16="http://schemas.microsoft.com/office/drawing/2014/main" id="{A0AA0F53-8772-15CC-2ABB-2C8061BAAC6C}"/>
              </a:ext>
            </a:extLst>
          </p:cNvPr>
          <p:cNvPicPr>
            <a:picLocks noChangeAspect="1"/>
          </p:cNvPicPr>
          <p:nvPr/>
        </p:nvPicPr>
        <p:blipFill>
          <a:blip r:embed="rId17"/>
          <a:stretch>
            <a:fillRect/>
          </a:stretch>
        </p:blipFill>
        <p:spPr>
          <a:xfrm>
            <a:off x="1928254" y="2700446"/>
            <a:ext cx="1431747" cy="409895"/>
          </a:xfrm>
          <a:prstGeom prst="rect">
            <a:avLst/>
          </a:prstGeom>
        </p:spPr>
      </p:pic>
      <p:pic>
        <p:nvPicPr>
          <p:cNvPr id="1034" name="Picture 10" descr="How to replicate Google Sheets to your data warehouse | Stitch">
            <a:extLst>
              <a:ext uri="{FF2B5EF4-FFF2-40B4-BE49-F238E27FC236}">
                <a16:creationId xmlns:a16="http://schemas.microsoft.com/office/drawing/2014/main" id="{44ED2C18-6A18-7621-B9F8-A3E07D65ADF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2135" y="1676574"/>
            <a:ext cx="1148719" cy="6892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37 Years of Microsoft Excel Design History - 71 Images - Version Museum">
            <a:extLst>
              <a:ext uri="{FF2B5EF4-FFF2-40B4-BE49-F238E27FC236}">
                <a16:creationId xmlns:a16="http://schemas.microsoft.com/office/drawing/2014/main" id="{D0710D63-E35E-26AD-67DF-A4FDC70B354C}"/>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22044" t="6230" r="16154" b="4083"/>
          <a:stretch/>
        </p:blipFill>
        <p:spPr bwMode="auto">
          <a:xfrm>
            <a:off x="4286043" y="2300379"/>
            <a:ext cx="1148719" cy="6112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Studio Logo Usage Guidelines - RStudio">
            <a:extLst>
              <a:ext uri="{FF2B5EF4-FFF2-40B4-BE49-F238E27FC236}">
                <a16:creationId xmlns:a16="http://schemas.microsoft.com/office/drawing/2014/main" id="{1229A867-37A3-8953-03E8-4732ABE1B56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23353" y="1248651"/>
            <a:ext cx="1020359" cy="3583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ython Logo, symbol, meaning, history, PNG">
            <a:extLst>
              <a:ext uri="{FF2B5EF4-FFF2-40B4-BE49-F238E27FC236}">
                <a16:creationId xmlns:a16="http://schemas.microsoft.com/office/drawing/2014/main" id="{26708AEE-A165-6521-4772-D31814B7170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65842" y="1386089"/>
            <a:ext cx="1225300" cy="6892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esto SQL &amp; Tableau | Turbocharge Tableau with Presto SQL query engine">
            <a:extLst>
              <a:ext uri="{FF2B5EF4-FFF2-40B4-BE49-F238E27FC236}">
                <a16:creationId xmlns:a16="http://schemas.microsoft.com/office/drawing/2014/main" id="{595593B3-553F-453D-0FB2-1E02FFD1249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9096" y="1649226"/>
            <a:ext cx="837712" cy="83771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0597ED52-96C9-D81D-689F-CCB059E13330}"/>
              </a:ext>
              <a:ext uri="{C183D7F6-B498-43B3-948B-1728B52AA6E4}">
                <adec:decorative xmlns:adec="http://schemas.microsoft.com/office/drawing/2017/decorative" val="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070431" y="1765526"/>
            <a:ext cx="791398" cy="32459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47B1EF32-F221-ACCC-DA17-B2C58BC1ACF0}"/>
              </a:ext>
              <a:ext uri="{C183D7F6-B498-43B3-948B-1728B52AA6E4}">
                <adec:decorative xmlns:adec="http://schemas.microsoft.com/office/drawing/2017/decorative" val="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965842" y="2199247"/>
            <a:ext cx="1020358" cy="47616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tatistical software for data science | Stata">
            <a:extLst>
              <a:ext uri="{FF2B5EF4-FFF2-40B4-BE49-F238E27FC236}">
                <a16:creationId xmlns:a16="http://schemas.microsoft.com/office/drawing/2014/main" id="{3AE7ED9E-10DE-C26F-20DE-31B8E12615AD}"/>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12737" y="1315341"/>
            <a:ext cx="1074676" cy="24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032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Google Shape;178;p9">
            <a:extLst>
              <a:ext uri="{FF2B5EF4-FFF2-40B4-BE49-F238E27FC236}">
                <a16:creationId xmlns:a16="http://schemas.microsoft.com/office/drawing/2014/main" id="{DA90B4DB-7863-9981-D784-BAE7B39B3F9E}"/>
              </a:ext>
            </a:extLst>
          </p:cNvPr>
          <p:cNvSpPr txBox="1">
            <a:spLocks/>
          </p:cNvSpPr>
          <p:nvPr/>
        </p:nvSpPr>
        <p:spPr>
          <a:xfrm>
            <a:off x="648245" y="3003040"/>
            <a:ext cx="10895510" cy="851919"/>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6000"/>
              <a:buFont typeface="Calibri"/>
              <a:buNone/>
              <a:defRPr/>
            </a:pPr>
            <a:r>
              <a:rPr lang="en-US" sz="3800" b="1" dirty="0">
                <a:solidFill>
                  <a:srgbClr val="020F39"/>
                </a:solidFill>
                <a:latin typeface="Helvetica" pitchFamily="2" charset="0"/>
              </a:rPr>
              <a:t>What convinced you to take this on? </a:t>
            </a:r>
            <a:endParaRPr lang="en-US" sz="3800" b="1" dirty="0">
              <a:solidFill>
                <a:srgbClr val="FC4512"/>
              </a:solidFill>
              <a:latin typeface="Helvetica" pitchFamily="2" charset="0"/>
            </a:endParaRPr>
          </a:p>
        </p:txBody>
      </p:sp>
    </p:spTree>
    <p:extLst>
      <p:ext uri="{BB962C8B-B14F-4D97-AF65-F5344CB8AC3E}">
        <p14:creationId xmlns:p14="http://schemas.microsoft.com/office/powerpoint/2010/main" val="2336976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4" name="Picture 3" descr="A graph with orange bars&#10;&#10;Description automatically generated">
            <a:extLst>
              <a:ext uri="{FF2B5EF4-FFF2-40B4-BE49-F238E27FC236}">
                <a16:creationId xmlns:a16="http://schemas.microsoft.com/office/drawing/2014/main" id="{E5EE02EF-F0D4-2BE5-ABDA-05767AE6AD73}"/>
              </a:ext>
            </a:extLst>
          </p:cNvPr>
          <p:cNvPicPr>
            <a:picLocks noChangeAspect="1"/>
          </p:cNvPicPr>
          <p:nvPr/>
        </p:nvPicPr>
        <p:blipFill>
          <a:blip r:embed="rId3"/>
          <a:stretch>
            <a:fillRect/>
          </a:stretch>
        </p:blipFill>
        <p:spPr>
          <a:xfrm>
            <a:off x="2209800" y="0"/>
            <a:ext cx="7772400" cy="6755942"/>
          </a:xfrm>
          <a:prstGeom prst="rect">
            <a:avLst/>
          </a:prstGeom>
        </p:spPr>
      </p:pic>
    </p:spTree>
    <p:extLst>
      <p:ext uri="{BB962C8B-B14F-4D97-AF65-F5344CB8AC3E}">
        <p14:creationId xmlns:p14="http://schemas.microsoft.com/office/powerpoint/2010/main" val="506403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 name="Google Shape;178;p9">
            <a:extLst>
              <a:ext uri="{FF2B5EF4-FFF2-40B4-BE49-F238E27FC236}">
                <a16:creationId xmlns:a16="http://schemas.microsoft.com/office/drawing/2014/main" id="{DA90B4DB-7863-9981-D784-BAE7B39B3F9E}"/>
              </a:ext>
            </a:extLst>
          </p:cNvPr>
          <p:cNvSpPr txBox="1">
            <a:spLocks/>
          </p:cNvSpPr>
          <p:nvPr/>
        </p:nvSpPr>
        <p:spPr>
          <a:xfrm>
            <a:off x="648245" y="3003040"/>
            <a:ext cx="10895510" cy="851919"/>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6000"/>
              <a:buFont typeface="Calibri"/>
              <a:buNone/>
              <a:defRPr/>
            </a:pPr>
            <a:r>
              <a:rPr lang="en-US" sz="3800" b="1" dirty="0">
                <a:solidFill>
                  <a:srgbClr val="020F39"/>
                </a:solidFill>
                <a:latin typeface="Helvetica" pitchFamily="2" charset="0"/>
              </a:rPr>
              <a:t>What convinced you to take this on? </a:t>
            </a:r>
            <a:endParaRPr lang="en-US" sz="3800" b="1" dirty="0">
              <a:solidFill>
                <a:srgbClr val="FC4512"/>
              </a:solidFill>
              <a:latin typeface="Helvetica" pitchFamily="2" charset="0"/>
            </a:endParaRPr>
          </a:p>
        </p:txBody>
      </p:sp>
    </p:spTree>
    <p:extLst>
      <p:ext uri="{BB962C8B-B14F-4D97-AF65-F5344CB8AC3E}">
        <p14:creationId xmlns:p14="http://schemas.microsoft.com/office/powerpoint/2010/main" val="1218763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2B363B-A16C-F373-BAEC-AD0CA7823BED}"/>
              </a:ext>
            </a:extLst>
          </p:cNvPr>
          <p:cNvSpPr>
            <a:spLocks noGrp="1"/>
          </p:cNvSpPr>
          <p:nvPr>
            <p:ph type="sldNum" sz="quarter" idx="12"/>
          </p:nvPr>
        </p:nvSpPr>
        <p:spPr/>
        <p:txBody>
          <a:bodyPr/>
          <a:lstStyle/>
          <a:p>
            <a:fld id="{00000000-1234-1234-1234-123412341234}" type="slidenum">
              <a:rPr lang="en-US" smtClean="0"/>
              <a:pPr/>
              <a:t>19</a:t>
            </a:fld>
            <a:endParaRPr lang="en-US"/>
          </a:p>
        </p:txBody>
      </p:sp>
      <p:pic>
        <p:nvPicPr>
          <p:cNvPr id="6" name="Picture 5" descr="A qr code with a letter b&#10;&#10;Description automatically generated">
            <a:extLst>
              <a:ext uri="{FF2B5EF4-FFF2-40B4-BE49-F238E27FC236}">
                <a16:creationId xmlns:a16="http://schemas.microsoft.com/office/drawing/2014/main" id="{35184737-70C8-3353-7F0D-32EE00ABC991}"/>
              </a:ext>
            </a:extLst>
          </p:cNvPr>
          <p:cNvPicPr>
            <a:picLocks noChangeAspect="1"/>
          </p:cNvPicPr>
          <p:nvPr/>
        </p:nvPicPr>
        <p:blipFill>
          <a:blip r:embed="rId3"/>
          <a:stretch>
            <a:fillRect/>
          </a:stretch>
        </p:blipFill>
        <p:spPr>
          <a:xfrm>
            <a:off x="506963" y="1425251"/>
            <a:ext cx="3023119" cy="3023119"/>
          </a:xfrm>
          <a:prstGeom prst="rect">
            <a:avLst/>
          </a:prstGeom>
        </p:spPr>
      </p:pic>
      <p:sp>
        <p:nvSpPr>
          <p:cNvPr id="7" name="TextBox 6">
            <a:extLst>
              <a:ext uri="{FF2B5EF4-FFF2-40B4-BE49-F238E27FC236}">
                <a16:creationId xmlns:a16="http://schemas.microsoft.com/office/drawing/2014/main" id="{F7A42869-08DA-EF55-8FC3-988E1AF69B10}"/>
              </a:ext>
            </a:extLst>
          </p:cNvPr>
          <p:cNvSpPr txBox="1"/>
          <p:nvPr/>
        </p:nvSpPr>
        <p:spPr>
          <a:xfrm>
            <a:off x="506962" y="4191201"/>
            <a:ext cx="3023119" cy="523220"/>
          </a:xfrm>
          <a:prstGeom prst="rect">
            <a:avLst/>
          </a:prstGeom>
          <a:noFill/>
        </p:spPr>
        <p:txBody>
          <a:bodyPr wrap="square" rtlCol="0">
            <a:spAutoFit/>
          </a:bodyPr>
          <a:lstStyle/>
          <a:p>
            <a:pPr algn="ctr"/>
            <a:r>
              <a:rPr lang="en-US" sz="2800" dirty="0">
                <a:solidFill>
                  <a:srgbClr val="FC4512"/>
                </a:solidFill>
                <a:hlinkClick r:id="rId4">
                  <a:extLst>
                    <a:ext uri="{A12FA001-AC4F-418D-AE19-62706E023703}">
                      <ahyp:hlinkClr xmlns:ahyp="http://schemas.microsoft.com/office/drawing/2018/hyperlinkcolor" val="tx"/>
                    </a:ext>
                  </a:extLst>
                </a:hlinkClick>
              </a:rPr>
              <a:t>bit.ly/3NT7vXn</a:t>
            </a:r>
            <a:endParaRPr lang="en-US" sz="2800" dirty="0">
              <a:solidFill>
                <a:srgbClr val="FC4512"/>
              </a:solidFill>
            </a:endParaRPr>
          </a:p>
        </p:txBody>
      </p:sp>
      <p:sp>
        <p:nvSpPr>
          <p:cNvPr id="11" name="Google Shape;178;p9">
            <a:extLst>
              <a:ext uri="{FF2B5EF4-FFF2-40B4-BE49-F238E27FC236}">
                <a16:creationId xmlns:a16="http://schemas.microsoft.com/office/drawing/2014/main" id="{3269388C-38D5-7241-0EF1-2995FA5C324B}"/>
              </a:ext>
            </a:extLst>
          </p:cNvPr>
          <p:cNvSpPr txBox="1">
            <a:spLocks/>
          </p:cNvSpPr>
          <p:nvPr/>
        </p:nvSpPr>
        <p:spPr>
          <a:xfrm>
            <a:off x="720203" y="301791"/>
            <a:ext cx="11308319"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6000"/>
              <a:buFont typeface="Calibri"/>
              <a:buNone/>
              <a:defRPr/>
            </a:pPr>
            <a:r>
              <a:rPr lang="en-US" sz="3800" b="1" dirty="0">
                <a:latin typeface="Helvetica" pitchFamily="2" charset="0"/>
              </a:rPr>
              <a:t>Summer learning extensions:</a:t>
            </a:r>
            <a:endParaRPr lang="en-US" sz="3800" dirty="0">
              <a:latin typeface="Helvetica" pitchFamily="2" charset="0"/>
            </a:endParaRPr>
          </a:p>
        </p:txBody>
      </p:sp>
      <p:pic>
        <p:nvPicPr>
          <p:cNvPr id="13" name="Picture 12" descr="A blue background with white text&#10;&#10;Description automatically generated">
            <a:extLst>
              <a:ext uri="{FF2B5EF4-FFF2-40B4-BE49-F238E27FC236}">
                <a16:creationId xmlns:a16="http://schemas.microsoft.com/office/drawing/2014/main" id="{E20E4934-7B42-CB59-3AD8-7CF91374FE5E}"/>
              </a:ext>
            </a:extLst>
          </p:cNvPr>
          <p:cNvPicPr>
            <a:picLocks noChangeAspect="1"/>
          </p:cNvPicPr>
          <p:nvPr/>
        </p:nvPicPr>
        <p:blipFill>
          <a:blip r:embed="rId5"/>
          <a:stretch>
            <a:fillRect/>
          </a:stretch>
        </p:blipFill>
        <p:spPr>
          <a:xfrm>
            <a:off x="3350079" y="1691302"/>
            <a:ext cx="7164677" cy="2451490"/>
          </a:xfrm>
          <a:prstGeom prst="rect">
            <a:avLst/>
          </a:prstGeom>
        </p:spPr>
      </p:pic>
      <p:sp>
        <p:nvSpPr>
          <p:cNvPr id="17" name="Rectangle 16">
            <a:extLst>
              <a:ext uri="{FF2B5EF4-FFF2-40B4-BE49-F238E27FC236}">
                <a16:creationId xmlns:a16="http://schemas.microsoft.com/office/drawing/2014/main" id="{03DD46DE-0F58-0BBC-D132-A4D9CD4ABD1E}"/>
              </a:ext>
            </a:extLst>
          </p:cNvPr>
          <p:cNvSpPr/>
          <p:nvPr/>
        </p:nvSpPr>
        <p:spPr>
          <a:xfrm>
            <a:off x="3350078" y="4811000"/>
            <a:ext cx="8841921" cy="1884167"/>
          </a:xfrm>
          <a:prstGeom prst="rect">
            <a:avLst/>
          </a:prstGeom>
          <a:solidFill>
            <a:srgbClr val="4B4B4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latin typeface="Helvetica" pitchFamily="2" charset="0"/>
              </a:rPr>
              <a:t> MH Office Hours	                            #2</a:t>
            </a:r>
          </a:p>
        </p:txBody>
      </p:sp>
      <p:sp>
        <p:nvSpPr>
          <p:cNvPr id="18" name="Rectangle 17">
            <a:extLst>
              <a:ext uri="{FF2B5EF4-FFF2-40B4-BE49-F238E27FC236}">
                <a16:creationId xmlns:a16="http://schemas.microsoft.com/office/drawing/2014/main" id="{CA251BF7-B1F2-6701-7B70-6AEDACCB17DD}"/>
              </a:ext>
            </a:extLst>
          </p:cNvPr>
          <p:cNvSpPr/>
          <p:nvPr/>
        </p:nvSpPr>
        <p:spPr>
          <a:xfrm>
            <a:off x="10514756" y="1691301"/>
            <a:ext cx="1727601" cy="2451489"/>
          </a:xfrm>
          <a:prstGeom prst="rect">
            <a:avLst/>
          </a:prstGeom>
          <a:solidFill>
            <a:srgbClr val="05192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500" b="1" dirty="0">
                <a:latin typeface="Helvetica" pitchFamily="2" charset="0"/>
              </a:rPr>
              <a:t>#1</a:t>
            </a:r>
          </a:p>
        </p:txBody>
      </p:sp>
      <p:pic>
        <p:nvPicPr>
          <p:cNvPr id="20" name="Picture 19" descr="A logo with text and numbers&#10;&#10;Description automatically generated">
            <a:extLst>
              <a:ext uri="{FF2B5EF4-FFF2-40B4-BE49-F238E27FC236}">
                <a16:creationId xmlns:a16="http://schemas.microsoft.com/office/drawing/2014/main" id="{A6F23456-2325-04A5-9D9D-79971923BAC6}"/>
              </a:ext>
            </a:extLst>
          </p:cNvPr>
          <p:cNvPicPr>
            <a:picLocks noChangeAspect="1"/>
          </p:cNvPicPr>
          <p:nvPr/>
        </p:nvPicPr>
        <p:blipFill>
          <a:blip r:embed="rId6"/>
          <a:stretch>
            <a:fillRect/>
          </a:stretch>
        </p:blipFill>
        <p:spPr>
          <a:xfrm>
            <a:off x="787462" y="4811000"/>
            <a:ext cx="2562616" cy="2027144"/>
          </a:xfrm>
          <a:prstGeom prst="rect">
            <a:avLst/>
          </a:prstGeom>
        </p:spPr>
      </p:pic>
    </p:spTree>
    <p:extLst>
      <p:ext uri="{BB962C8B-B14F-4D97-AF65-F5344CB8AC3E}">
        <p14:creationId xmlns:p14="http://schemas.microsoft.com/office/powerpoint/2010/main" val="13546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337C64-12FA-9FCE-D5CC-E29514149AB9}"/>
              </a:ext>
            </a:extLst>
          </p:cNvPr>
          <p:cNvSpPr txBox="1"/>
          <p:nvPr/>
        </p:nvSpPr>
        <p:spPr>
          <a:xfrm>
            <a:off x="999684" y="1208323"/>
            <a:ext cx="7501765" cy="3970318"/>
          </a:xfrm>
          <a:prstGeom prst="rect">
            <a:avLst/>
          </a:prstGeom>
          <a:noFill/>
        </p:spPr>
        <p:txBody>
          <a:bodyPr wrap="square" rtlCol="0">
            <a:spAutoFit/>
          </a:bodyPr>
          <a:lstStyle/>
          <a:p>
            <a:r>
              <a:rPr lang="en-US" sz="3600" b="1" dirty="0">
                <a:solidFill>
                  <a:srgbClr val="020F39"/>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rPr>
              <a:t>Critical Mission: </a:t>
            </a:r>
          </a:p>
          <a:p>
            <a:endParaRPr lang="en-US" sz="3600" b="1" dirty="0">
              <a:solidFill>
                <a:srgbClr val="FC4512"/>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endParaRPr>
          </a:p>
          <a:p>
            <a:r>
              <a:rPr lang="en-US" sz="3600" b="1" dirty="0">
                <a:solidFill>
                  <a:srgbClr val="FC4512"/>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rPr>
              <a:t>Catalyze the adoption of data science &amp; data literacy </a:t>
            </a:r>
            <a:r>
              <a:rPr lang="en-US" sz="3600" b="1" u="sng" dirty="0">
                <a:solidFill>
                  <a:srgbClr val="020F39"/>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rPr>
              <a:t>as an integrated component</a:t>
            </a:r>
          </a:p>
          <a:p>
            <a:r>
              <a:rPr lang="en-US" sz="3600" b="1" dirty="0">
                <a:solidFill>
                  <a:srgbClr val="FC4512"/>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rPr>
              <a:t>of K-12 education </a:t>
            </a:r>
          </a:p>
          <a:p>
            <a:r>
              <a:rPr lang="en-US" sz="3600" b="1" dirty="0">
                <a:solidFill>
                  <a:srgbClr val="FC4512"/>
                </a:solidFill>
                <a:effectLst>
                  <a:glow rad="88900">
                    <a:schemeClr val="bg1">
                      <a:alpha val="79000"/>
                    </a:schemeClr>
                  </a:glow>
                </a:effectLst>
                <a:latin typeface="Verdana" panose="020B0604030504040204" pitchFamily="34" charset="0"/>
                <a:ea typeface="Verdana" panose="020B0604030504040204" pitchFamily="34" charset="0"/>
                <a:cs typeface="Verdana" panose="020B0604030504040204" pitchFamily="34" charset="0"/>
              </a:rPr>
              <a:t>by 2030.</a:t>
            </a:r>
          </a:p>
        </p:txBody>
      </p:sp>
    </p:spTree>
    <p:extLst>
      <p:ext uri="{BB962C8B-B14F-4D97-AF65-F5344CB8AC3E}">
        <p14:creationId xmlns:p14="http://schemas.microsoft.com/office/powerpoint/2010/main" val="1903143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2B363B-A16C-F373-BAEC-AD0CA7823BED}"/>
              </a:ext>
            </a:extLst>
          </p:cNvPr>
          <p:cNvSpPr>
            <a:spLocks noGrp="1"/>
          </p:cNvSpPr>
          <p:nvPr>
            <p:ph type="sldNum" sz="quarter" idx="12"/>
          </p:nvPr>
        </p:nvSpPr>
        <p:spPr/>
        <p:txBody>
          <a:bodyPr/>
          <a:lstStyle/>
          <a:p>
            <a:fld id="{00000000-1234-1234-1234-123412341234}" type="slidenum">
              <a:rPr lang="en-US" smtClean="0"/>
              <a:pPr/>
              <a:t>20</a:t>
            </a:fld>
            <a:endParaRPr lang="en-US"/>
          </a:p>
        </p:txBody>
      </p:sp>
      <p:pic>
        <p:nvPicPr>
          <p:cNvPr id="9" name="Picture 8" descr="A qr code diagram with text&#10;&#10;Description automatically generated">
            <a:extLst>
              <a:ext uri="{FF2B5EF4-FFF2-40B4-BE49-F238E27FC236}">
                <a16:creationId xmlns:a16="http://schemas.microsoft.com/office/drawing/2014/main" id="{B46E805F-562A-4FA6-4377-5B021B0037DA}"/>
              </a:ext>
            </a:extLst>
          </p:cNvPr>
          <p:cNvPicPr>
            <a:picLocks noChangeAspect="1"/>
          </p:cNvPicPr>
          <p:nvPr/>
        </p:nvPicPr>
        <p:blipFill>
          <a:blip r:embed="rId2"/>
          <a:stretch>
            <a:fillRect/>
          </a:stretch>
        </p:blipFill>
        <p:spPr>
          <a:xfrm>
            <a:off x="0" y="0"/>
            <a:ext cx="12192000" cy="6884779"/>
          </a:xfrm>
          <a:prstGeom prst="rect">
            <a:avLst/>
          </a:prstGeom>
        </p:spPr>
      </p:pic>
    </p:spTree>
    <p:extLst>
      <p:ext uri="{BB962C8B-B14F-4D97-AF65-F5344CB8AC3E}">
        <p14:creationId xmlns:p14="http://schemas.microsoft.com/office/powerpoint/2010/main" val="1056810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2B363B-A16C-F373-BAEC-AD0CA7823BED}"/>
              </a:ext>
            </a:extLst>
          </p:cNvPr>
          <p:cNvSpPr>
            <a:spLocks noGrp="1"/>
          </p:cNvSpPr>
          <p:nvPr>
            <p:ph type="sldNum" sz="quarter" idx="12"/>
          </p:nvPr>
        </p:nvSpPr>
        <p:spPr/>
        <p:txBody>
          <a:bodyPr/>
          <a:lstStyle/>
          <a:p>
            <a:fld id="{00000000-1234-1234-1234-123412341234}" type="slidenum">
              <a:rPr lang="en-US" smtClean="0"/>
              <a:pPr/>
              <a:t>21</a:t>
            </a:fld>
            <a:endParaRPr lang="en-US"/>
          </a:p>
        </p:txBody>
      </p:sp>
      <p:pic>
        <p:nvPicPr>
          <p:cNvPr id="3" name="Picture 2" descr="A close-up of a logo&#10;&#10;Description automatically generated">
            <a:extLst>
              <a:ext uri="{FF2B5EF4-FFF2-40B4-BE49-F238E27FC236}">
                <a16:creationId xmlns:a16="http://schemas.microsoft.com/office/drawing/2014/main" id="{329B9EE9-D27D-255B-45B4-BCEC44886B0F}"/>
              </a:ext>
            </a:extLst>
          </p:cNvPr>
          <p:cNvPicPr>
            <a:picLocks noChangeAspect="1"/>
          </p:cNvPicPr>
          <p:nvPr/>
        </p:nvPicPr>
        <p:blipFill rotWithShape="1">
          <a:blip r:embed="rId3"/>
          <a:srcRect b="21824"/>
          <a:stretch/>
        </p:blipFill>
        <p:spPr>
          <a:xfrm>
            <a:off x="289286" y="2031870"/>
            <a:ext cx="1936867" cy="1397130"/>
          </a:xfrm>
          <a:prstGeom prst="rect">
            <a:avLst/>
          </a:prstGeom>
        </p:spPr>
      </p:pic>
      <p:pic>
        <p:nvPicPr>
          <p:cNvPr id="8" name="Picture 7" descr="A black and blue text&#10;&#10;Description automatically generated">
            <a:extLst>
              <a:ext uri="{FF2B5EF4-FFF2-40B4-BE49-F238E27FC236}">
                <a16:creationId xmlns:a16="http://schemas.microsoft.com/office/drawing/2014/main" id="{F4CBB647-11EF-86E4-0C32-11B797556ED0}"/>
              </a:ext>
            </a:extLst>
          </p:cNvPr>
          <p:cNvPicPr>
            <a:picLocks noChangeAspect="1"/>
          </p:cNvPicPr>
          <p:nvPr/>
        </p:nvPicPr>
        <p:blipFill>
          <a:blip r:embed="rId4"/>
          <a:stretch>
            <a:fillRect/>
          </a:stretch>
        </p:blipFill>
        <p:spPr>
          <a:xfrm>
            <a:off x="533400" y="3669781"/>
            <a:ext cx="3372319" cy="696946"/>
          </a:xfrm>
          <a:prstGeom prst="rect">
            <a:avLst/>
          </a:prstGeom>
        </p:spPr>
      </p:pic>
      <p:pic>
        <p:nvPicPr>
          <p:cNvPr id="12" name="Graphic 11">
            <a:extLst>
              <a:ext uri="{FF2B5EF4-FFF2-40B4-BE49-F238E27FC236}">
                <a16:creationId xmlns:a16="http://schemas.microsoft.com/office/drawing/2014/main" id="{50DC493B-AC5E-6F16-7944-A2274B00C6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4523" y="4607508"/>
            <a:ext cx="3231196" cy="571370"/>
          </a:xfrm>
          <a:prstGeom prst="rect">
            <a:avLst/>
          </a:prstGeom>
        </p:spPr>
      </p:pic>
      <p:pic>
        <p:nvPicPr>
          <p:cNvPr id="14" name="Picture 13" descr="A purple text on a white background&#10;&#10;Description automatically generated">
            <a:extLst>
              <a:ext uri="{FF2B5EF4-FFF2-40B4-BE49-F238E27FC236}">
                <a16:creationId xmlns:a16="http://schemas.microsoft.com/office/drawing/2014/main" id="{C33C6968-3E9C-C29A-8F8D-E10AC667EEE8}"/>
              </a:ext>
            </a:extLst>
          </p:cNvPr>
          <p:cNvPicPr>
            <a:picLocks noChangeAspect="1"/>
          </p:cNvPicPr>
          <p:nvPr/>
        </p:nvPicPr>
        <p:blipFill>
          <a:blip r:embed="rId7"/>
          <a:stretch>
            <a:fillRect/>
          </a:stretch>
        </p:blipFill>
        <p:spPr>
          <a:xfrm>
            <a:off x="458755" y="5485826"/>
            <a:ext cx="3372319" cy="902149"/>
          </a:xfrm>
          <a:prstGeom prst="rect">
            <a:avLst/>
          </a:prstGeom>
        </p:spPr>
      </p:pic>
      <p:pic>
        <p:nvPicPr>
          <p:cNvPr id="16" name="Picture 15" descr="A colorful circle with white text&#10;&#10;Description automatically generated">
            <a:extLst>
              <a:ext uri="{FF2B5EF4-FFF2-40B4-BE49-F238E27FC236}">
                <a16:creationId xmlns:a16="http://schemas.microsoft.com/office/drawing/2014/main" id="{37821E8A-87EA-8A88-A812-8EDD2477C29C}"/>
              </a:ext>
            </a:extLst>
          </p:cNvPr>
          <p:cNvPicPr>
            <a:picLocks noChangeAspect="1"/>
          </p:cNvPicPr>
          <p:nvPr/>
        </p:nvPicPr>
        <p:blipFill>
          <a:blip r:embed="rId8"/>
          <a:stretch>
            <a:fillRect/>
          </a:stretch>
        </p:blipFill>
        <p:spPr>
          <a:xfrm>
            <a:off x="2408335" y="1932044"/>
            <a:ext cx="1643974" cy="1635136"/>
          </a:xfrm>
          <a:prstGeom prst="rect">
            <a:avLst/>
          </a:prstGeom>
        </p:spPr>
      </p:pic>
      <p:pic>
        <p:nvPicPr>
          <p:cNvPr id="18" name="Picture 17" descr="A blue arrow pointing up&#10;&#10;Description automatically generated">
            <a:extLst>
              <a:ext uri="{FF2B5EF4-FFF2-40B4-BE49-F238E27FC236}">
                <a16:creationId xmlns:a16="http://schemas.microsoft.com/office/drawing/2014/main" id="{FF9F9FAC-DA25-C925-18FA-3F411D2D7AD3}"/>
              </a:ext>
            </a:extLst>
          </p:cNvPr>
          <p:cNvPicPr>
            <a:picLocks noChangeAspect="1"/>
          </p:cNvPicPr>
          <p:nvPr/>
        </p:nvPicPr>
        <p:blipFill>
          <a:blip r:embed="rId9"/>
          <a:stretch>
            <a:fillRect/>
          </a:stretch>
        </p:blipFill>
        <p:spPr>
          <a:xfrm>
            <a:off x="4715543" y="1932044"/>
            <a:ext cx="3783091" cy="1635136"/>
          </a:xfrm>
          <a:prstGeom prst="rect">
            <a:avLst/>
          </a:prstGeom>
        </p:spPr>
      </p:pic>
      <p:pic>
        <p:nvPicPr>
          <p:cNvPr id="22" name="Picture 21" descr="A blue and yellow text with dots&#10;&#10;Description automatically generated">
            <a:extLst>
              <a:ext uri="{FF2B5EF4-FFF2-40B4-BE49-F238E27FC236}">
                <a16:creationId xmlns:a16="http://schemas.microsoft.com/office/drawing/2014/main" id="{BDFAE538-26F5-7E17-EC3E-07E7C1C76265}"/>
              </a:ext>
            </a:extLst>
          </p:cNvPr>
          <p:cNvPicPr>
            <a:picLocks noChangeAspect="1"/>
          </p:cNvPicPr>
          <p:nvPr/>
        </p:nvPicPr>
        <p:blipFill>
          <a:blip r:embed="rId10"/>
          <a:stretch>
            <a:fillRect/>
          </a:stretch>
        </p:blipFill>
        <p:spPr>
          <a:xfrm>
            <a:off x="9561467" y="1524000"/>
            <a:ext cx="1905000" cy="1905000"/>
          </a:xfrm>
          <a:prstGeom prst="rect">
            <a:avLst/>
          </a:prstGeom>
        </p:spPr>
      </p:pic>
      <p:sp>
        <p:nvSpPr>
          <p:cNvPr id="23" name="Google Shape;178;p9">
            <a:extLst>
              <a:ext uri="{FF2B5EF4-FFF2-40B4-BE49-F238E27FC236}">
                <a16:creationId xmlns:a16="http://schemas.microsoft.com/office/drawing/2014/main" id="{806660AD-03F2-F2BF-CA10-6F4B83D879EC}"/>
              </a:ext>
            </a:extLst>
          </p:cNvPr>
          <p:cNvSpPr txBox="1">
            <a:spLocks/>
          </p:cNvSpPr>
          <p:nvPr/>
        </p:nvSpPr>
        <p:spPr>
          <a:xfrm>
            <a:off x="953397" y="220750"/>
            <a:ext cx="2545511"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FFFFFF"/>
              </a:buClr>
              <a:buSzPts val="6000"/>
              <a:buFont typeface="Calibri"/>
              <a:buNone/>
              <a:defRPr/>
            </a:pPr>
            <a:r>
              <a:rPr lang="en-US" sz="3800" b="1" dirty="0">
                <a:latin typeface="Helvetica" pitchFamily="2" charset="0"/>
              </a:rPr>
              <a:t>One-Year</a:t>
            </a:r>
            <a:endParaRPr lang="en-US" sz="3800" dirty="0">
              <a:latin typeface="Helvetica" pitchFamily="2" charset="0"/>
            </a:endParaRPr>
          </a:p>
        </p:txBody>
      </p:sp>
      <p:sp>
        <p:nvSpPr>
          <p:cNvPr id="24" name="Google Shape;178;p9">
            <a:extLst>
              <a:ext uri="{FF2B5EF4-FFF2-40B4-BE49-F238E27FC236}">
                <a16:creationId xmlns:a16="http://schemas.microsoft.com/office/drawing/2014/main" id="{EFC1D290-E0E8-D46A-7EAE-552227EC8103}"/>
              </a:ext>
            </a:extLst>
          </p:cNvPr>
          <p:cNvSpPr txBox="1">
            <a:spLocks/>
          </p:cNvSpPr>
          <p:nvPr/>
        </p:nvSpPr>
        <p:spPr>
          <a:xfrm>
            <a:off x="5334332" y="177202"/>
            <a:ext cx="2545511"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FFFFFF"/>
              </a:buClr>
              <a:buSzPts val="6000"/>
              <a:buFont typeface="Calibri"/>
              <a:buNone/>
              <a:defRPr/>
            </a:pPr>
            <a:r>
              <a:rPr lang="en-US" sz="3800" b="1" dirty="0">
                <a:latin typeface="Helvetica" pitchFamily="2" charset="0"/>
              </a:rPr>
              <a:t>Integrated</a:t>
            </a:r>
            <a:endParaRPr lang="en-US" sz="3800" dirty="0">
              <a:latin typeface="Helvetica" pitchFamily="2" charset="0"/>
            </a:endParaRPr>
          </a:p>
        </p:txBody>
      </p:sp>
      <p:pic>
        <p:nvPicPr>
          <p:cNvPr id="25" name="Picture 24" descr="A purple text on a white background&#10;&#10;Description automatically generated">
            <a:extLst>
              <a:ext uri="{FF2B5EF4-FFF2-40B4-BE49-F238E27FC236}">
                <a16:creationId xmlns:a16="http://schemas.microsoft.com/office/drawing/2014/main" id="{88433E54-AE26-4520-9D22-95101DB36C22}"/>
              </a:ext>
            </a:extLst>
          </p:cNvPr>
          <p:cNvPicPr>
            <a:picLocks noChangeAspect="1"/>
          </p:cNvPicPr>
          <p:nvPr/>
        </p:nvPicPr>
        <p:blipFill>
          <a:blip r:embed="rId7"/>
          <a:stretch>
            <a:fillRect/>
          </a:stretch>
        </p:blipFill>
        <p:spPr>
          <a:xfrm>
            <a:off x="4715543" y="3915652"/>
            <a:ext cx="3372319" cy="902149"/>
          </a:xfrm>
          <a:prstGeom prst="rect">
            <a:avLst/>
          </a:prstGeom>
        </p:spPr>
      </p:pic>
      <p:sp>
        <p:nvSpPr>
          <p:cNvPr id="26" name="Google Shape;178;p9">
            <a:extLst>
              <a:ext uri="{FF2B5EF4-FFF2-40B4-BE49-F238E27FC236}">
                <a16:creationId xmlns:a16="http://schemas.microsoft.com/office/drawing/2014/main" id="{E54952F5-9D26-D935-4D58-9E5603841D8E}"/>
              </a:ext>
            </a:extLst>
          </p:cNvPr>
          <p:cNvSpPr txBox="1">
            <a:spLocks/>
          </p:cNvSpPr>
          <p:nvPr/>
        </p:nvSpPr>
        <p:spPr>
          <a:xfrm>
            <a:off x="9390501" y="220750"/>
            <a:ext cx="2545511"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Bef>
                <a:spcPts val="0"/>
              </a:spcBef>
              <a:buClr>
                <a:srgbClr val="FFFFFF"/>
              </a:buClr>
              <a:buSzPts val="6000"/>
              <a:buFont typeface="Calibri"/>
              <a:buNone/>
              <a:defRPr/>
            </a:pPr>
            <a:r>
              <a:rPr lang="en-US" sz="3800" b="1" dirty="0">
                <a:latin typeface="Helvetica" pitchFamily="2" charset="0"/>
              </a:rPr>
              <a:t>Platform</a:t>
            </a:r>
            <a:endParaRPr lang="en-US" sz="3800" dirty="0">
              <a:latin typeface="Helvetica" pitchFamily="2" charset="0"/>
            </a:endParaRPr>
          </a:p>
        </p:txBody>
      </p:sp>
      <p:pic>
        <p:nvPicPr>
          <p:cNvPr id="27" name="Picture 26" descr="A black and blue text&#10;&#10;Description automatically generated">
            <a:extLst>
              <a:ext uri="{FF2B5EF4-FFF2-40B4-BE49-F238E27FC236}">
                <a16:creationId xmlns:a16="http://schemas.microsoft.com/office/drawing/2014/main" id="{B413FE83-D08C-526B-B163-F5DF1743CAD7}"/>
              </a:ext>
            </a:extLst>
          </p:cNvPr>
          <p:cNvPicPr>
            <a:picLocks noChangeAspect="1"/>
          </p:cNvPicPr>
          <p:nvPr/>
        </p:nvPicPr>
        <p:blipFill>
          <a:blip r:embed="rId4"/>
          <a:stretch>
            <a:fillRect/>
          </a:stretch>
        </p:blipFill>
        <p:spPr>
          <a:xfrm>
            <a:off x="9294531" y="4407541"/>
            <a:ext cx="2721727" cy="562490"/>
          </a:xfrm>
          <a:prstGeom prst="rect">
            <a:avLst/>
          </a:prstGeom>
        </p:spPr>
      </p:pic>
      <p:cxnSp>
        <p:nvCxnSpPr>
          <p:cNvPr id="29" name="Straight Connector 28">
            <a:extLst>
              <a:ext uri="{FF2B5EF4-FFF2-40B4-BE49-F238E27FC236}">
                <a16:creationId xmlns:a16="http://schemas.microsoft.com/office/drawing/2014/main" id="{B7A38804-5207-BA51-D56C-5AE28D3BA6CF}"/>
              </a:ext>
            </a:extLst>
          </p:cNvPr>
          <p:cNvCxnSpPr>
            <a:cxnSpLocks/>
          </p:cNvCxnSpPr>
          <p:nvPr/>
        </p:nvCxnSpPr>
        <p:spPr>
          <a:xfrm>
            <a:off x="4310743" y="1524000"/>
            <a:ext cx="0" cy="5334000"/>
          </a:xfrm>
          <a:prstGeom prst="line">
            <a:avLst/>
          </a:prstGeom>
          <a:ln w="76200">
            <a:solidFill>
              <a:srgbClr val="FC451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9CF7F1-EBD9-04C6-2AB9-0DF3EAB69A4E}"/>
              </a:ext>
            </a:extLst>
          </p:cNvPr>
          <p:cNvCxnSpPr>
            <a:cxnSpLocks/>
          </p:cNvCxnSpPr>
          <p:nvPr/>
        </p:nvCxnSpPr>
        <p:spPr>
          <a:xfrm>
            <a:off x="8867192" y="1524000"/>
            <a:ext cx="0" cy="5334000"/>
          </a:xfrm>
          <a:prstGeom prst="line">
            <a:avLst/>
          </a:prstGeom>
          <a:ln w="76200">
            <a:solidFill>
              <a:srgbClr val="FC4512"/>
            </a:solidFill>
          </a:ln>
        </p:spPr>
        <p:style>
          <a:lnRef idx="1">
            <a:schemeClr val="accent1"/>
          </a:lnRef>
          <a:fillRef idx="0">
            <a:schemeClr val="accent1"/>
          </a:fillRef>
          <a:effectRef idx="0">
            <a:schemeClr val="accent1"/>
          </a:effectRef>
          <a:fontRef idx="minor">
            <a:schemeClr val="tx1"/>
          </a:fontRef>
        </p:style>
      </p:cxnSp>
      <p:pic>
        <p:nvPicPr>
          <p:cNvPr id="38" name="Picture 37" descr="A purple sign with white text&#10;&#10;Description automatically generated">
            <a:extLst>
              <a:ext uri="{FF2B5EF4-FFF2-40B4-BE49-F238E27FC236}">
                <a16:creationId xmlns:a16="http://schemas.microsoft.com/office/drawing/2014/main" id="{35D6923D-6057-D599-328E-257828962C3F}"/>
              </a:ext>
            </a:extLst>
          </p:cNvPr>
          <p:cNvPicPr>
            <a:picLocks noChangeAspect="1"/>
          </p:cNvPicPr>
          <p:nvPr/>
        </p:nvPicPr>
        <p:blipFill>
          <a:blip r:embed="rId11"/>
          <a:stretch>
            <a:fillRect/>
          </a:stretch>
        </p:blipFill>
        <p:spPr>
          <a:xfrm>
            <a:off x="9232788" y="3196661"/>
            <a:ext cx="2845215" cy="902447"/>
          </a:xfrm>
          <a:prstGeom prst="rect">
            <a:avLst/>
          </a:prstGeom>
        </p:spPr>
      </p:pic>
    </p:spTree>
    <p:extLst>
      <p:ext uri="{BB962C8B-B14F-4D97-AF65-F5344CB8AC3E}">
        <p14:creationId xmlns:p14="http://schemas.microsoft.com/office/powerpoint/2010/main" val="3868255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6F0A58-E1AD-714E-2703-81438C982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22630D-91D4-95D2-283E-25CD42D9E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158" y="790211"/>
            <a:ext cx="1640465" cy="145249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8F96ECA1-A9E9-44B3-CF7C-794D902CCB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45" y="2335356"/>
            <a:ext cx="2187288" cy="218728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CF6FB1CE-7D47-06DC-113D-7AD4579C70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58800" y="918372"/>
            <a:ext cx="1281613" cy="11961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BEF0C8A-BF03-6EF4-66C1-2375FD0906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5963" y="2335356"/>
            <a:ext cx="2187288" cy="218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35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2B363B-A16C-F373-BAEC-AD0CA7823BED}"/>
              </a:ext>
            </a:extLst>
          </p:cNvPr>
          <p:cNvSpPr>
            <a:spLocks noGrp="1"/>
          </p:cNvSpPr>
          <p:nvPr>
            <p:ph type="sldNum" sz="quarter" idx="12"/>
          </p:nvPr>
        </p:nvSpPr>
        <p:spPr/>
        <p:txBody>
          <a:bodyPr/>
          <a:lstStyle/>
          <a:p>
            <a:fld id="{00000000-1234-1234-1234-123412341234}" type="slidenum">
              <a:rPr lang="en-US" smtClean="0"/>
              <a:pPr/>
              <a:t>23</a:t>
            </a:fld>
            <a:endParaRPr lang="en-US"/>
          </a:p>
        </p:txBody>
      </p:sp>
      <p:sp>
        <p:nvSpPr>
          <p:cNvPr id="7" name="TextBox 6">
            <a:extLst>
              <a:ext uri="{FF2B5EF4-FFF2-40B4-BE49-F238E27FC236}">
                <a16:creationId xmlns:a16="http://schemas.microsoft.com/office/drawing/2014/main" id="{F7A42869-08DA-EF55-8FC3-988E1AF69B10}"/>
              </a:ext>
            </a:extLst>
          </p:cNvPr>
          <p:cNvSpPr txBox="1"/>
          <p:nvPr/>
        </p:nvSpPr>
        <p:spPr>
          <a:xfrm>
            <a:off x="4024604" y="5844664"/>
            <a:ext cx="4142791" cy="523220"/>
          </a:xfrm>
          <a:prstGeom prst="rect">
            <a:avLst/>
          </a:prstGeom>
          <a:noFill/>
        </p:spPr>
        <p:txBody>
          <a:bodyPr wrap="square" rtlCol="0">
            <a:spAutoFit/>
          </a:bodyPr>
          <a:lstStyle/>
          <a:p>
            <a:pPr algn="ctr"/>
            <a:r>
              <a:rPr lang="en-US" sz="2800" u="sng" dirty="0">
                <a:solidFill>
                  <a:srgbClr val="FC4512"/>
                </a:solidFill>
                <a:hlinkClick r:id="rId3">
                  <a:extLst>
                    <a:ext uri="{A12FA001-AC4F-418D-AE19-62706E023703}">
                      <ahyp:hlinkClr xmlns:ahyp="http://schemas.microsoft.com/office/drawing/2018/hyperlinkcolor" val="tx"/>
                    </a:ext>
                  </a:extLst>
                </a:hlinkClick>
              </a:rPr>
              <a:t>bit.ly/ds-program-share</a:t>
            </a:r>
            <a:endParaRPr lang="en-US" sz="2800" u="sng" dirty="0">
              <a:solidFill>
                <a:srgbClr val="FC4512"/>
              </a:solidFill>
            </a:endParaRPr>
          </a:p>
        </p:txBody>
      </p:sp>
      <p:sp>
        <p:nvSpPr>
          <p:cNvPr id="11" name="Google Shape;178;p9">
            <a:extLst>
              <a:ext uri="{FF2B5EF4-FFF2-40B4-BE49-F238E27FC236}">
                <a16:creationId xmlns:a16="http://schemas.microsoft.com/office/drawing/2014/main" id="{3269388C-38D5-7241-0EF1-2995FA5C324B}"/>
              </a:ext>
            </a:extLst>
          </p:cNvPr>
          <p:cNvSpPr txBox="1">
            <a:spLocks/>
          </p:cNvSpPr>
          <p:nvPr/>
        </p:nvSpPr>
        <p:spPr>
          <a:xfrm>
            <a:off x="720203" y="301791"/>
            <a:ext cx="11308319" cy="1079310"/>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6000"/>
              <a:buFont typeface="Calibri"/>
              <a:buNone/>
              <a:defRPr/>
            </a:pPr>
            <a:r>
              <a:rPr lang="en-US" sz="3800" b="1" dirty="0">
                <a:latin typeface="Helvetica" pitchFamily="2" charset="0"/>
              </a:rPr>
              <a:t>Keep us updated on your progress!</a:t>
            </a:r>
            <a:endParaRPr lang="en-US" sz="3800" dirty="0">
              <a:latin typeface="Helvetica" pitchFamily="2" charset="0"/>
            </a:endParaRPr>
          </a:p>
        </p:txBody>
      </p:sp>
      <p:pic>
        <p:nvPicPr>
          <p:cNvPr id="3" name="Picture 2" descr="A qr code with a letter b&#10;&#10;Description automatically generated">
            <a:extLst>
              <a:ext uri="{FF2B5EF4-FFF2-40B4-BE49-F238E27FC236}">
                <a16:creationId xmlns:a16="http://schemas.microsoft.com/office/drawing/2014/main" id="{66034E0E-D7FD-CB9C-F380-8839D2C03D1B}"/>
              </a:ext>
            </a:extLst>
          </p:cNvPr>
          <p:cNvPicPr>
            <a:picLocks noChangeAspect="1"/>
          </p:cNvPicPr>
          <p:nvPr/>
        </p:nvPicPr>
        <p:blipFill>
          <a:blip r:embed="rId4"/>
          <a:stretch>
            <a:fillRect/>
          </a:stretch>
        </p:blipFill>
        <p:spPr>
          <a:xfrm>
            <a:off x="3810000" y="1381101"/>
            <a:ext cx="4572000" cy="4572000"/>
          </a:xfrm>
          <a:prstGeom prst="rect">
            <a:avLst/>
          </a:prstGeom>
        </p:spPr>
      </p:pic>
    </p:spTree>
    <p:extLst>
      <p:ext uri="{BB962C8B-B14F-4D97-AF65-F5344CB8AC3E}">
        <p14:creationId xmlns:p14="http://schemas.microsoft.com/office/powerpoint/2010/main" val="3845771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Abstract background of luminous blue">
            <a:extLst>
              <a:ext uri="{FF2B5EF4-FFF2-40B4-BE49-F238E27FC236}">
                <a16:creationId xmlns:a16="http://schemas.microsoft.com/office/drawing/2014/main" id="{CC483EB3-6DE2-00BA-6C7E-14DF50AAAC00}"/>
              </a:ext>
            </a:extLst>
          </p:cNvPr>
          <p:cNvPicPr>
            <a:picLocks noChangeAspect="1"/>
          </p:cNvPicPr>
          <p:nvPr/>
        </p:nvPicPr>
        <p:blipFill>
          <a:blip r:embed="rId3"/>
          <a:stretch>
            <a:fillRect/>
          </a:stretch>
        </p:blipFill>
        <p:spPr>
          <a:xfrm>
            <a:off x="0" y="-110791"/>
            <a:ext cx="12192000" cy="7000875"/>
          </a:xfrm>
          <a:prstGeom prst="rect">
            <a:avLst/>
          </a:prstGeom>
        </p:spPr>
      </p:pic>
      <p:sp>
        <p:nvSpPr>
          <p:cNvPr id="2" name="Title 1">
            <a:extLst>
              <a:ext uri="{FF2B5EF4-FFF2-40B4-BE49-F238E27FC236}">
                <a16:creationId xmlns:a16="http://schemas.microsoft.com/office/drawing/2014/main" id="{7BEB6F24-5427-F9B8-7A93-04D6BC470615}"/>
              </a:ext>
            </a:extLst>
          </p:cNvPr>
          <p:cNvSpPr>
            <a:spLocks noGrp="1"/>
          </p:cNvSpPr>
          <p:nvPr>
            <p:ph type="ctrTitle"/>
          </p:nvPr>
        </p:nvSpPr>
        <p:spPr>
          <a:xfrm>
            <a:off x="258153" y="519231"/>
            <a:ext cx="4498624" cy="2221795"/>
          </a:xfrm>
          <a:noFill/>
        </p:spPr>
        <p:txBody>
          <a:bodyPr>
            <a:normAutofit/>
          </a:bodyPr>
          <a:lstStyle/>
          <a:p>
            <a:pPr algn="l"/>
            <a:r>
              <a:rPr lang="en-US" sz="8000" dirty="0">
                <a:solidFill>
                  <a:srgbClr val="FD4414"/>
                </a:solidFill>
                <a:latin typeface="Helvetica" pitchFamily="2" charset="0"/>
                <a:ea typeface="AppleGothic" pitchFamily="2" charset="-127"/>
                <a:cs typeface="Verdana" panose="020B0604030504040204" pitchFamily="34" charset="0"/>
              </a:rPr>
              <a:t>Q&amp;A</a:t>
            </a:r>
          </a:p>
        </p:txBody>
      </p:sp>
      <p:sp>
        <p:nvSpPr>
          <p:cNvPr id="3" name="Subtitle 2">
            <a:extLst>
              <a:ext uri="{FF2B5EF4-FFF2-40B4-BE49-F238E27FC236}">
                <a16:creationId xmlns:a16="http://schemas.microsoft.com/office/drawing/2014/main" id="{5CCC706D-AD75-8875-F499-EB7ACB386630}"/>
              </a:ext>
            </a:extLst>
          </p:cNvPr>
          <p:cNvSpPr>
            <a:spLocks noGrp="1"/>
          </p:cNvSpPr>
          <p:nvPr>
            <p:ph type="subTitle" idx="1"/>
          </p:nvPr>
        </p:nvSpPr>
        <p:spPr>
          <a:xfrm>
            <a:off x="258153" y="4448747"/>
            <a:ext cx="3377184" cy="2072556"/>
          </a:xfrm>
          <a:noFill/>
        </p:spPr>
        <p:txBody>
          <a:bodyPr>
            <a:normAutofit/>
          </a:bodyPr>
          <a:lstStyle/>
          <a:p>
            <a:pPr algn="l"/>
            <a:r>
              <a:rPr lang="en-US" sz="1800" dirty="0">
                <a:solidFill>
                  <a:schemeClr val="bg1"/>
                </a:solidFill>
                <a:latin typeface="Lucida Console" panose="020B0609040504020204" pitchFamily="49" charset="0"/>
                <a:ea typeface="AppleGothic" pitchFamily="2" charset="-127"/>
                <a:cs typeface="Verdana" panose="020B0604030504040204" pitchFamily="34" charset="0"/>
              </a:rPr>
              <a:t>Data Science 4 Everyone </a:t>
            </a:r>
          </a:p>
          <a:p>
            <a:pPr algn="l"/>
            <a:r>
              <a:rPr lang="en-US" sz="1800" dirty="0">
                <a:solidFill>
                  <a:schemeClr val="bg1"/>
                </a:solidFill>
                <a:latin typeface="Helvetica" pitchFamily="2" charset="0"/>
                <a:ea typeface="AppleGothic" pitchFamily="2" charset="-127"/>
                <a:cs typeface="Verdana" panose="020B0604030504040204" pitchFamily="34" charset="0"/>
              </a:rPr>
              <a:t>The University of Chicago</a:t>
            </a:r>
          </a:p>
          <a:p>
            <a:pPr algn="l"/>
            <a:r>
              <a:rPr lang="en-US" sz="1333" dirty="0" err="1">
                <a:solidFill>
                  <a:schemeClr val="bg1"/>
                </a:solidFill>
                <a:latin typeface="Helvetica" pitchFamily="2" charset="0"/>
              </a:rPr>
              <a:t>bit.ly</a:t>
            </a:r>
            <a:r>
              <a:rPr lang="en-US" sz="1333" dirty="0">
                <a:solidFill>
                  <a:schemeClr val="bg1"/>
                </a:solidFill>
                <a:latin typeface="Helvetica" pitchFamily="2" charset="0"/>
              </a:rPr>
              <a:t>/ds4e-sign-in</a:t>
            </a:r>
          </a:p>
          <a:p>
            <a:pPr algn="l"/>
            <a:endParaRPr lang="en-US" sz="1800" dirty="0">
              <a:solidFill>
                <a:schemeClr val="bg1"/>
              </a:solidFill>
              <a:latin typeface="Helvetica" pitchFamily="2" charset="0"/>
              <a:ea typeface="AppleGothic" pitchFamily="2" charset="-127"/>
              <a:cs typeface="Verdana" panose="020B0604030504040204" pitchFamily="34" charset="0"/>
            </a:endParaRPr>
          </a:p>
        </p:txBody>
      </p:sp>
      <p:pic>
        <p:nvPicPr>
          <p:cNvPr id="5" name="Picture 4" descr="A qr code with a logo&#10;&#10;Description automatically generated with medium confidence">
            <a:extLst>
              <a:ext uri="{FF2B5EF4-FFF2-40B4-BE49-F238E27FC236}">
                <a16:creationId xmlns:a16="http://schemas.microsoft.com/office/drawing/2014/main" id="{2FDAAF9A-6F8F-6F36-3C10-19FD51AE5442}"/>
              </a:ext>
            </a:extLst>
          </p:cNvPr>
          <p:cNvPicPr>
            <a:picLocks noChangeAspect="1"/>
          </p:cNvPicPr>
          <p:nvPr/>
        </p:nvPicPr>
        <p:blipFill>
          <a:blip r:embed="rId4"/>
          <a:stretch>
            <a:fillRect/>
          </a:stretch>
        </p:blipFill>
        <p:spPr>
          <a:xfrm>
            <a:off x="7270675" y="1630128"/>
            <a:ext cx="4334933" cy="4334933"/>
          </a:xfrm>
          <a:prstGeom prst="rect">
            <a:avLst/>
          </a:prstGeom>
        </p:spPr>
      </p:pic>
    </p:spTree>
    <p:extLst>
      <p:ext uri="{BB962C8B-B14F-4D97-AF65-F5344CB8AC3E}">
        <p14:creationId xmlns:p14="http://schemas.microsoft.com/office/powerpoint/2010/main" val="392645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18B7529A-A4EA-CE7D-AABE-990C7698288E}"/>
              </a:ext>
            </a:extLst>
          </p:cNvPr>
          <p:cNvPicPr>
            <a:picLocks noChangeAspect="1"/>
          </p:cNvPicPr>
          <p:nvPr/>
        </p:nvPicPr>
        <p:blipFill rotWithShape="1">
          <a:blip r:embed="rId3">
            <a:alphaModFix/>
          </a:blip>
          <a:srcRect l="63527" r="6359"/>
          <a:stretch/>
        </p:blipFill>
        <p:spPr>
          <a:xfrm>
            <a:off x="8413420" y="120372"/>
            <a:ext cx="3673650" cy="6647688"/>
          </a:xfrm>
          <a:prstGeom prst="rect">
            <a:avLst/>
          </a:prstGeom>
        </p:spPr>
      </p:pic>
      <p:sp>
        <p:nvSpPr>
          <p:cNvPr id="9" name="TextBox 8">
            <a:extLst>
              <a:ext uri="{FF2B5EF4-FFF2-40B4-BE49-F238E27FC236}">
                <a16:creationId xmlns:a16="http://schemas.microsoft.com/office/drawing/2014/main" id="{214E1487-2D11-99A7-5D06-6C0E6FB9C155}"/>
              </a:ext>
            </a:extLst>
          </p:cNvPr>
          <p:cNvSpPr txBox="1">
            <a:spLocks/>
          </p:cNvSpPr>
          <p:nvPr/>
        </p:nvSpPr>
        <p:spPr>
          <a:xfrm>
            <a:off x="563161" y="4475129"/>
            <a:ext cx="10127307" cy="1692771"/>
          </a:xfrm>
          <a:prstGeom prst="rect">
            <a:avLst/>
          </a:prstGeom>
          <a:noFill/>
        </p:spPr>
        <p:txBody>
          <a:bodyPr wrap="square">
            <a:spAutoFit/>
          </a:bodyPr>
          <a:lstStyle/>
          <a:p>
            <a:pPr marR="0" lvl="0" algn="l" defTabSz="914400" rtl="0" eaLnBrk="1" fontAlgn="base" latinLnBrk="0" hangingPunct="1">
              <a:lnSpc>
                <a:spcPct val="100000"/>
              </a:lnSpc>
              <a:spcBef>
                <a:spcPts val="0"/>
              </a:spcBef>
              <a:spcAft>
                <a:spcPts val="0"/>
              </a:spcAft>
              <a:buClrTx/>
              <a:buSzTx/>
              <a:tabLst/>
              <a:defRPr/>
            </a:pPr>
            <a:r>
              <a:rPr kumimoji="0" lang="en-US" sz="4000" b="1" u="none" strike="noStrike" kern="1200" cap="none" spc="0" normalizeH="0" baseline="0" noProof="0" dirty="0">
                <a:ln>
                  <a:noFill/>
                </a:ln>
                <a:solidFill>
                  <a:srgbClr val="FC4512"/>
                </a:solidFill>
                <a:effectLst/>
                <a:uLnTx/>
                <a:uFillTx/>
                <a:latin typeface="Verdana" panose="020B0604030504040204" pitchFamily="34" charset="0"/>
                <a:ea typeface="Verdana" panose="020B0604030504040204" pitchFamily="34" charset="0"/>
                <a:cs typeface="Verdana" panose="020B0604030504040204" pitchFamily="34" charset="0"/>
              </a:rPr>
              <a:t>National Progress</a:t>
            </a:r>
          </a:p>
          <a:p>
            <a:pPr marR="0" lvl="0" algn="l" defTabSz="914400" rtl="0" eaLnBrk="1" fontAlgn="base"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chemeClr val="tx1"/>
              </a:solidFill>
              <a:effectLst/>
              <a:uLnTx/>
              <a:uFillTx/>
              <a:latin typeface="Lucida Console" panose="020B0609040504020204" pitchFamily="49" charset="0"/>
              <a:ea typeface="+mn-ea"/>
              <a:cs typeface="+mn-cs"/>
            </a:endParaRPr>
          </a:p>
          <a:p>
            <a:pPr marR="0" lvl="0" algn="l" defTabSz="914400" rtl="0" eaLnBrk="1" fontAlgn="base"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chemeClr val="tx1"/>
                </a:solidFill>
                <a:effectLst/>
                <a:uLnTx/>
                <a:uFillTx/>
                <a:latin typeface="Lucida Console" panose="020B0609040504020204" pitchFamily="49" charset="0"/>
                <a:ea typeface="+mn-ea"/>
                <a:cs typeface="+mn-cs"/>
              </a:rPr>
              <a:t>Overview &amp; Movement Strategy</a:t>
            </a:r>
          </a:p>
          <a:p>
            <a:pPr marR="0" lvl="0" algn="l" defTabSz="914400" rtl="0" eaLnBrk="1" fontAlgn="base"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chemeClr val="tx1"/>
              </a:solidFill>
              <a:effectLst/>
              <a:uLnTx/>
              <a:uFillTx/>
              <a:latin typeface="Lucida Console" panose="020B0609040504020204" pitchFamily="49" charset="0"/>
              <a:ea typeface="+mn-ea"/>
              <a:cs typeface="+mn-cs"/>
            </a:endParaRPr>
          </a:p>
          <a:p>
            <a:pPr marR="0" lvl="0" algn="l" defTabSz="914400" rtl="0" eaLnBrk="1" fontAlgn="base" latinLnBrk="0" hangingPunct="1">
              <a:lnSpc>
                <a:spcPct val="100000"/>
              </a:lnSpc>
              <a:spcBef>
                <a:spcPts val="0"/>
              </a:spcBef>
              <a:spcAft>
                <a:spcPts val="0"/>
              </a:spcAft>
              <a:buClrTx/>
              <a:buSzTx/>
              <a:tabLst/>
              <a:defRPr/>
            </a:pPr>
            <a:r>
              <a:rPr kumimoji="0" lang="en-US" sz="1600" b="0" i="0" u="none" strike="noStrike" kern="1200" cap="none" spc="0" normalizeH="0" baseline="0" noProof="0" dirty="0">
                <a:ln>
                  <a:noFill/>
                </a:ln>
                <a:solidFill>
                  <a:schemeClr val="tx1"/>
                </a:solidFill>
                <a:effectLst/>
                <a:uLnTx/>
                <a:uFillTx/>
                <a:latin typeface="Lucida Console" panose="020B0609040504020204" pitchFamily="49" charset="0"/>
                <a:ea typeface="+mn-ea"/>
                <a:cs typeface="+mn-cs"/>
              </a:rPr>
              <a:t>Summer 2023</a:t>
            </a:r>
          </a:p>
        </p:txBody>
      </p:sp>
      <p:pic>
        <p:nvPicPr>
          <p:cNvPr id="3" name="Picture 2" descr="Logo, company name&#10;&#10;Description automatically generated">
            <a:extLst>
              <a:ext uri="{FF2B5EF4-FFF2-40B4-BE49-F238E27FC236}">
                <a16:creationId xmlns:a16="http://schemas.microsoft.com/office/drawing/2014/main" id="{1E7B4367-72C0-2913-2596-68AB18EBA456}"/>
              </a:ext>
            </a:extLst>
          </p:cNvPr>
          <p:cNvPicPr>
            <a:picLocks noChangeAspect="1"/>
          </p:cNvPicPr>
          <p:nvPr/>
        </p:nvPicPr>
        <p:blipFill rotWithShape="1">
          <a:blip r:embed="rId4"/>
          <a:srcRect t="27980" b="24835"/>
          <a:stretch/>
        </p:blipFill>
        <p:spPr>
          <a:xfrm>
            <a:off x="180347" y="453396"/>
            <a:ext cx="7060712" cy="2336265"/>
          </a:xfrm>
          <a:prstGeom prst="rect">
            <a:avLst/>
          </a:prstGeom>
        </p:spPr>
      </p:pic>
    </p:spTree>
    <p:extLst>
      <p:ext uri="{BB962C8B-B14F-4D97-AF65-F5344CB8AC3E}">
        <p14:creationId xmlns:p14="http://schemas.microsoft.com/office/powerpoint/2010/main" val="97243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21" descr="Digital graph of stock market"/>
          <p:cNvPicPr preferRelativeResize="0"/>
          <p:nvPr/>
        </p:nvPicPr>
        <p:blipFill>
          <a:blip r:embed="rId3">
            <a:alphaModFix amt="23000"/>
            <a:extLst>
              <a:ext uri="{BEBA8EAE-BF5A-486C-A8C5-ECC9F3942E4B}">
                <a14:imgProps xmlns:a14="http://schemas.microsoft.com/office/drawing/2010/main">
                  <a14:imgLayer r:embed="rId4">
                    <a14:imgEffect>
                      <a14:saturation sat="0"/>
                    </a14:imgEffect>
                  </a14:imgLayer>
                </a14:imgProps>
              </a:ext>
            </a:extLst>
          </a:blip>
          <a:srcRect t="12511" b="12511"/>
          <a:stretch/>
        </p:blipFill>
        <p:spPr>
          <a:xfrm>
            <a:off x="0" y="0"/>
            <a:ext cx="12192000" cy="6855958"/>
          </a:xfrm>
          <a:prstGeom prst="rect">
            <a:avLst/>
          </a:prstGeom>
          <a:noFill/>
          <a:ln>
            <a:noFill/>
          </a:ln>
        </p:spPr>
      </p:pic>
      <p:sp>
        <p:nvSpPr>
          <p:cNvPr id="3" name="Google Shape;336;p20">
            <a:extLst>
              <a:ext uri="{FF2B5EF4-FFF2-40B4-BE49-F238E27FC236}">
                <a16:creationId xmlns:a16="http://schemas.microsoft.com/office/drawing/2014/main" id="{D5997B12-BEDC-5FDB-7A52-878BB5873C0A}"/>
              </a:ext>
            </a:extLst>
          </p:cNvPr>
          <p:cNvSpPr txBox="1"/>
          <p:nvPr/>
        </p:nvSpPr>
        <p:spPr>
          <a:xfrm>
            <a:off x="717912" y="1146415"/>
            <a:ext cx="4815958" cy="5452093"/>
          </a:xfrm>
          <a:prstGeom prst="rect">
            <a:avLst/>
          </a:prstGeom>
          <a:solidFill>
            <a:schemeClr val="bg1">
              <a:lumMod val="50000"/>
              <a:alpha val="89000"/>
            </a:schemeClr>
          </a:solidFill>
          <a:ln>
            <a:noFill/>
          </a:ln>
        </p:spPr>
        <p:txBody>
          <a:bodyPr spcFirstLastPara="1" wrap="square" lIns="91425" tIns="45700" rIns="91425" bIns="45700" anchor="ctr" anchorCtr="0">
            <a:normAutofit lnSpcReduction="10000"/>
          </a:bodyPr>
          <a:lstStyle/>
          <a:p>
            <a:pPr marL="57150" marR="0" lvl="0" algn="l" rtl="0">
              <a:lnSpc>
                <a:spcPct val="90000"/>
              </a:lnSpc>
              <a:spcBef>
                <a:spcPts val="0"/>
              </a:spcBef>
              <a:spcAft>
                <a:spcPts val="0"/>
              </a:spcAft>
              <a:buClr>
                <a:srgbClr val="FFFFFF"/>
              </a:buClr>
              <a:buSzPts val="2000"/>
            </a:pPr>
            <a:endParaRPr lang="en-US" sz="2400" b="1" dirty="0">
              <a:solidFill>
                <a:schemeClr val="bg1"/>
              </a:solidFill>
            </a:endParaRPr>
          </a:p>
          <a:p>
            <a:pPr marL="400050" marR="0" lvl="0" indent="-342900" algn="l" rtl="0">
              <a:lnSpc>
                <a:spcPct val="90000"/>
              </a:lnSpc>
              <a:spcBef>
                <a:spcPts val="0"/>
              </a:spcBef>
              <a:spcAft>
                <a:spcPts val="0"/>
              </a:spcAft>
              <a:buClr>
                <a:srgbClr val="FFFFFF"/>
              </a:buClr>
              <a:buSzPts val="2000"/>
              <a:buFont typeface="System Font Regular"/>
              <a:buChar char="↗️"/>
            </a:pPr>
            <a:r>
              <a:rPr lang="en-US" sz="2000" b="1" dirty="0">
                <a:solidFill>
                  <a:schemeClr val="bg1"/>
                </a:solidFill>
                <a:latin typeface="Helvetica" pitchFamily="2" charset="0"/>
              </a:rPr>
              <a:t>Improve personal </a:t>
            </a:r>
            <a:r>
              <a:rPr lang="en-US" sz="2000" b="1" dirty="0">
                <a:solidFill>
                  <a:srgbClr val="020F39"/>
                </a:solidFill>
                <a:latin typeface="Helvetica" pitchFamily="2" charset="0"/>
              </a:rPr>
              <a:t>financial, health, and civic </a:t>
            </a:r>
            <a:r>
              <a:rPr lang="en-US" sz="2000" b="1" dirty="0">
                <a:solidFill>
                  <a:schemeClr val="bg1"/>
                </a:solidFill>
                <a:latin typeface="Helvetica" pitchFamily="2" charset="0"/>
              </a:rPr>
              <a:t>decision-making</a:t>
            </a:r>
            <a:r>
              <a:rPr lang="en-US" sz="2000" b="1" dirty="0">
                <a:solidFill>
                  <a:srgbClr val="020F39"/>
                </a:solidFill>
                <a:latin typeface="Helvetica" pitchFamily="2" charset="0"/>
              </a:rPr>
              <a:t> </a:t>
            </a:r>
            <a:r>
              <a:rPr lang="en-US" sz="2000" b="1" dirty="0">
                <a:solidFill>
                  <a:schemeClr val="bg1"/>
                </a:solidFill>
                <a:latin typeface="Helvetica" pitchFamily="2" charset="0"/>
              </a:rPr>
              <a:t>in the data deluge</a:t>
            </a:r>
            <a:r>
              <a:rPr lang="en-US" sz="2000" b="1" dirty="0">
                <a:solidFill>
                  <a:srgbClr val="020F39"/>
                </a:solidFill>
                <a:latin typeface="Helvetica" pitchFamily="2" charset="0"/>
              </a:rPr>
              <a:t> of our modern information economy</a:t>
            </a:r>
          </a:p>
          <a:p>
            <a:pPr marL="400050" marR="0" lvl="0" indent="-342900" algn="l" rtl="0">
              <a:lnSpc>
                <a:spcPct val="90000"/>
              </a:lnSpc>
              <a:spcBef>
                <a:spcPts val="0"/>
              </a:spcBef>
              <a:spcAft>
                <a:spcPts val="0"/>
              </a:spcAft>
              <a:buClr>
                <a:srgbClr val="FFFFFF"/>
              </a:buClr>
              <a:buSzPts val="2000"/>
              <a:buFont typeface="System Font Regular"/>
              <a:buChar char="↗️"/>
            </a:pPr>
            <a:endParaRPr lang="en-US" sz="2000" b="1" dirty="0">
              <a:solidFill>
                <a:srgbClr val="020F39"/>
              </a:solidFill>
              <a:latin typeface="Helvetica" pitchFamily="2" charset="0"/>
            </a:endParaRPr>
          </a:p>
          <a:p>
            <a:pPr marL="400050" marR="0" lvl="0" indent="-342900" algn="l" rtl="0">
              <a:lnSpc>
                <a:spcPct val="90000"/>
              </a:lnSpc>
              <a:spcBef>
                <a:spcPts val="0"/>
              </a:spcBef>
              <a:spcAft>
                <a:spcPts val="0"/>
              </a:spcAft>
              <a:buClr>
                <a:srgbClr val="FFFFFF"/>
              </a:buClr>
              <a:buSzPts val="2000"/>
              <a:buFont typeface="System Font Regular"/>
              <a:buChar char="↗️"/>
            </a:pP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r>
              <a:rPr lang="en-US" sz="2000" b="1" dirty="0">
                <a:solidFill>
                  <a:schemeClr val="bg1"/>
                </a:solidFill>
                <a:latin typeface="Helvetica" pitchFamily="2" charset="0"/>
              </a:rPr>
              <a:t>Mitigate the digital divide </a:t>
            </a:r>
            <a:r>
              <a:rPr lang="en-US" sz="2000" b="1" dirty="0">
                <a:solidFill>
                  <a:srgbClr val="020F39"/>
                </a:solidFill>
                <a:latin typeface="Helvetica" pitchFamily="2" charset="0"/>
              </a:rPr>
              <a:t>and create confident </a:t>
            </a:r>
            <a:r>
              <a:rPr lang="en-US" sz="2000" b="1" u="sng" dirty="0">
                <a:solidFill>
                  <a:srgbClr val="020F39"/>
                </a:solidFill>
                <a:latin typeface="Helvetica" pitchFamily="2" charset="0"/>
              </a:rPr>
              <a:t>users</a:t>
            </a:r>
            <a:r>
              <a:rPr lang="en-US" sz="2000" b="1" dirty="0">
                <a:solidFill>
                  <a:srgbClr val="020F39"/>
                </a:solidFill>
                <a:latin typeface="Helvetica" pitchFamily="2" charset="0"/>
              </a:rPr>
              <a:t> of emerging technologies (AI, blockchain, etc.) at a population level</a:t>
            </a:r>
          </a:p>
          <a:p>
            <a:pPr marL="400050" indent="-342900">
              <a:lnSpc>
                <a:spcPct val="90000"/>
              </a:lnSpc>
              <a:buClr>
                <a:srgbClr val="FFFFFF"/>
              </a:buClr>
              <a:buSzPts val="2000"/>
              <a:buFont typeface="System Font Regular"/>
              <a:buChar char="↗️"/>
            </a:pP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r>
              <a:rPr lang="en-US" sz="2000" b="1" dirty="0">
                <a:solidFill>
                  <a:schemeClr val="bg1"/>
                </a:solidFill>
                <a:latin typeface="Helvetica" pitchFamily="2" charset="0"/>
              </a:rPr>
              <a:t>Mitigate workforce automation </a:t>
            </a:r>
            <a:r>
              <a:rPr lang="en-US" sz="2000" b="1" dirty="0">
                <a:solidFill>
                  <a:srgbClr val="020F39"/>
                </a:solidFill>
                <a:latin typeface="Helvetica" pitchFamily="2" charset="0"/>
              </a:rPr>
              <a:t>effects</a:t>
            </a:r>
            <a:r>
              <a:rPr lang="en-US" sz="2000" b="1" dirty="0">
                <a:solidFill>
                  <a:schemeClr val="bg1"/>
                </a:solidFill>
                <a:latin typeface="Helvetica" pitchFamily="2" charset="0"/>
              </a:rPr>
              <a:t> </a:t>
            </a:r>
            <a:r>
              <a:rPr lang="en-US" sz="2000" b="1" dirty="0">
                <a:solidFill>
                  <a:srgbClr val="020F39"/>
                </a:solidFill>
                <a:latin typeface="Helvetica" pitchFamily="2" charset="0"/>
              </a:rPr>
              <a:t>as tasks become increasingly computer-assisted with data inputs and outputs</a:t>
            </a:r>
            <a:r>
              <a:rPr lang="en-US" sz="2000" b="1" baseline="30000" dirty="0">
                <a:solidFill>
                  <a:srgbClr val="020F39"/>
                </a:solidFill>
                <a:latin typeface="Helvetica" pitchFamily="2" charset="0"/>
              </a:rPr>
              <a:t>1</a:t>
            </a:r>
            <a:endParaRPr lang="en-US" sz="2000" b="1" dirty="0">
              <a:solidFill>
                <a:srgbClr val="020F39"/>
              </a:solidFill>
              <a:latin typeface="Helvetica" pitchFamily="2" charset="0"/>
            </a:endParaRPr>
          </a:p>
          <a:p>
            <a:pPr marL="57150">
              <a:lnSpc>
                <a:spcPct val="90000"/>
              </a:lnSpc>
              <a:buClr>
                <a:srgbClr val="FFFFFF"/>
              </a:buClr>
              <a:buSzPts val="2000"/>
            </a:pPr>
            <a:endParaRPr lang="en-US" sz="2000" dirty="0">
              <a:solidFill>
                <a:schemeClr val="bg1"/>
              </a:solidFill>
              <a:latin typeface="Helvetica" pitchFamily="2" charset="0"/>
            </a:endParaRPr>
          </a:p>
          <a:p>
            <a:pPr marL="57150">
              <a:lnSpc>
                <a:spcPct val="90000"/>
              </a:lnSpc>
              <a:buClr>
                <a:srgbClr val="FFFFFF"/>
              </a:buClr>
              <a:buSzPts val="2000"/>
            </a:pPr>
            <a:endParaRPr lang="en-US" sz="2000" dirty="0">
              <a:solidFill>
                <a:schemeClr val="bg1"/>
              </a:solidFill>
              <a:latin typeface="Helvetica" pitchFamily="2" charset="0"/>
            </a:endParaRPr>
          </a:p>
          <a:p>
            <a:pPr marL="57150">
              <a:lnSpc>
                <a:spcPct val="90000"/>
              </a:lnSpc>
              <a:buClr>
                <a:srgbClr val="FFFFFF"/>
              </a:buClr>
              <a:buSzPts val="2000"/>
            </a:pPr>
            <a:r>
              <a:rPr lang="en-US" sz="1300" b="1" dirty="0">
                <a:solidFill>
                  <a:srgbClr val="020F39"/>
                </a:solidFill>
                <a:latin typeface="Helvetica" pitchFamily="2" charset="0"/>
              </a:rPr>
              <a:t>1: (</a:t>
            </a:r>
            <a:r>
              <a:rPr lang="en-US" sz="1300" b="1" dirty="0">
                <a:solidFill>
                  <a:srgbClr val="020F39"/>
                </a:solidFill>
                <a:latin typeface="Helvetica" pitchFamily="2" charset="0"/>
                <a:hlinkClick r:id="rId5"/>
              </a:rPr>
              <a:t>McKinsey, 2019</a:t>
            </a:r>
            <a:r>
              <a:rPr lang="en-US" sz="1300" b="1" dirty="0">
                <a:solidFill>
                  <a:srgbClr val="020F39"/>
                </a:solidFill>
                <a:latin typeface="Helvetica" pitchFamily="2" charset="0"/>
              </a:rPr>
              <a:t>) projects higher rates of displacement for Black American workers</a:t>
            </a:r>
            <a:endParaRPr lang="en-US" sz="1300" dirty="0">
              <a:solidFill>
                <a:schemeClr val="bg1"/>
              </a:solidFill>
            </a:endParaRPr>
          </a:p>
        </p:txBody>
      </p:sp>
      <p:sp>
        <p:nvSpPr>
          <p:cNvPr id="6" name="Rectangle 5">
            <a:extLst>
              <a:ext uri="{FF2B5EF4-FFF2-40B4-BE49-F238E27FC236}">
                <a16:creationId xmlns:a16="http://schemas.microsoft.com/office/drawing/2014/main" id="{B924A47F-E48D-D354-EB59-809B8B53A0BA}"/>
              </a:ext>
            </a:extLst>
          </p:cNvPr>
          <p:cNvSpPr/>
          <p:nvPr/>
        </p:nvSpPr>
        <p:spPr>
          <a:xfrm>
            <a:off x="717912" y="344557"/>
            <a:ext cx="4815958" cy="80185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rgbClr val="FC4512"/>
                </a:solidFill>
                <a:latin typeface="Helvetica" pitchFamily="2" charset="0"/>
                <a:ea typeface="Calibri"/>
                <a:cs typeface="Calibri"/>
                <a:sym typeface="Calibri"/>
              </a:rPr>
              <a:t> Why focus on data?</a:t>
            </a:r>
            <a:endParaRPr lang="en-US" sz="3000" dirty="0"/>
          </a:p>
        </p:txBody>
      </p:sp>
      <p:sp>
        <p:nvSpPr>
          <p:cNvPr id="5" name="Google Shape;336;p20">
            <a:extLst>
              <a:ext uri="{FF2B5EF4-FFF2-40B4-BE49-F238E27FC236}">
                <a16:creationId xmlns:a16="http://schemas.microsoft.com/office/drawing/2014/main" id="{44FF3B09-6B95-171A-3FDB-32CE6A37708F}"/>
              </a:ext>
            </a:extLst>
          </p:cNvPr>
          <p:cNvSpPr txBox="1"/>
          <p:nvPr/>
        </p:nvSpPr>
        <p:spPr>
          <a:xfrm>
            <a:off x="6251782" y="1146415"/>
            <a:ext cx="4815958" cy="5452093"/>
          </a:xfrm>
          <a:prstGeom prst="rect">
            <a:avLst/>
          </a:prstGeom>
          <a:solidFill>
            <a:schemeClr val="bg1">
              <a:lumMod val="50000"/>
              <a:alpha val="89000"/>
            </a:schemeClr>
          </a:solidFill>
          <a:ln>
            <a:noFill/>
          </a:ln>
        </p:spPr>
        <p:txBody>
          <a:bodyPr spcFirstLastPara="1" wrap="square" lIns="91425" tIns="45700" rIns="91425" bIns="45700" anchor="ctr" anchorCtr="0">
            <a:normAutofit lnSpcReduction="10000"/>
          </a:bodyPr>
          <a:lstStyle/>
          <a:p>
            <a:pPr marL="57150" marR="0" lvl="0" algn="l" rtl="0">
              <a:lnSpc>
                <a:spcPct val="90000"/>
              </a:lnSpc>
              <a:spcBef>
                <a:spcPts val="0"/>
              </a:spcBef>
              <a:spcAft>
                <a:spcPts val="0"/>
              </a:spcAft>
              <a:buClr>
                <a:srgbClr val="FFFFFF"/>
              </a:buClr>
              <a:buSzPts val="2000"/>
            </a:pPr>
            <a:endParaRPr lang="en-US" sz="2400" b="1" dirty="0">
              <a:solidFill>
                <a:schemeClr val="bg1"/>
              </a:solidFill>
            </a:endParaRPr>
          </a:p>
          <a:p>
            <a:pPr marL="400050" marR="0" lvl="0" indent="-342900" algn="l" rtl="0">
              <a:lnSpc>
                <a:spcPct val="90000"/>
              </a:lnSpc>
              <a:spcBef>
                <a:spcPts val="0"/>
              </a:spcBef>
              <a:spcAft>
                <a:spcPts val="0"/>
              </a:spcAft>
              <a:buClr>
                <a:srgbClr val="FFFFFF"/>
              </a:buClr>
              <a:buSzPts val="2000"/>
              <a:buFont typeface="System Font Regular"/>
              <a:buChar char="↗️"/>
            </a:pPr>
            <a:r>
              <a:rPr lang="en-US" sz="2000" b="1" dirty="0">
                <a:solidFill>
                  <a:schemeClr val="bg1"/>
                </a:solidFill>
                <a:latin typeface="Helvetica" pitchFamily="2" charset="0"/>
              </a:rPr>
              <a:t>Fix K-12 math education </a:t>
            </a:r>
            <a:r>
              <a:rPr lang="en-US" sz="2000" b="1" dirty="0">
                <a:solidFill>
                  <a:srgbClr val="020F39"/>
                </a:solidFill>
                <a:latin typeface="Helvetica" pitchFamily="2" charset="0"/>
              </a:rPr>
              <a:t>challenged by low student motivation and high school graduation barriers.</a:t>
            </a:r>
          </a:p>
          <a:p>
            <a:pPr marL="400050" marR="0" lvl="0" indent="-342900" algn="l" rtl="0">
              <a:lnSpc>
                <a:spcPct val="90000"/>
              </a:lnSpc>
              <a:spcBef>
                <a:spcPts val="0"/>
              </a:spcBef>
              <a:spcAft>
                <a:spcPts val="0"/>
              </a:spcAft>
              <a:buClr>
                <a:srgbClr val="FFFFFF"/>
              </a:buClr>
              <a:buSzPts val="2000"/>
              <a:buFont typeface="System Font Regular"/>
              <a:buChar char="↗️"/>
            </a:pPr>
            <a:endParaRPr lang="en-US" sz="2000" b="1" dirty="0">
              <a:solidFill>
                <a:srgbClr val="020F39"/>
              </a:solidFill>
              <a:latin typeface="Helvetica" pitchFamily="2" charset="0"/>
            </a:endParaRPr>
          </a:p>
          <a:p>
            <a:pPr marL="400050" marR="0" lvl="0" indent="-342900" algn="l" rtl="0">
              <a:lnSpc>
                <a:spcPct val="90000"/>
              </a:lnSpc>
              <a:spcBef>
                <a:spcPts val="0"/>
              </a:spcBef>
              <a:spcAft>
                <a:spcPts val="0"/>
              </a:spcAft>
              <a:buClr>
                <a:srgbClr val="FFFFFF"/>
              </a:buClr>
              <a:buSzPts val="2000"/>
              <a:buFont typeface="System Font Regular"/>
              <a:buChar char="↗️"/>
            </a:pP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r>
              <a:rPr lang="en-US" sz="2000" b="1" dirty="0">
                <a:solidFill>
                  <a:schemeClr val="bg1"/>
                </a:solidFill>
                <a:latin typeface="Helvetica" pitchFamily="2" charset="0"/>
              </a:rPr>
              <a:t>Prepare for today’s college degrees </a:t>
            </a:r>
            <a:r>
              <a:rPr lang="en-US" sz="2000" b="1" dirty="0">
                <a:solidFill>
                  <a:srgbClr val="020F39"/>
                </a:solidFill>
                <a:latin typeface="Helvetica" pitchFamily="2" charset="0"/>
              </a:rPr>
              <a:t>where 138 college disciplines now require data analytics as fields adopt computational tools</a:t>
            </a:r>
            <a:r>
              <a:rPr lang="en-US" sz="2000" b="1" baseline="30000" dirty="0">
                <a:solidFill>
                  <a:srgbClr val="020F39"/>
                </a:solidFill>
                <a:latin typeface="Helvetica" pitchFamily="2" charset="0"/>
              </a:rPr>
              <a:t>2</a:t>
            </a: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endParaRPr lang="en-US" sz="2000" b="1" dirty="0">
              <a:solidFill>
                <a:srgbClr val="020F39"/>
              </a:solidFill>
              <a:latin typeface="Helvetica" pitchFamily="2" charset="0"/>
            </a:endParaRPr>
          </a:p>
          <a:p>
            <a:pPr marL="400050" indent="-342900">
              <a:lnSpc>
                <a:spcPct val="90000"/>
              </a:lnSpc>
              <a:buClr>
                <a:srgbClr val="FFFFFF"/>
              </a:buClr>
              <a:buSzPts val="2000"/>
              <a:buFont typeface="System Font Regular"/>
              <a:buChar char="↗️"/>
            </a:pPr>
            <a:r>
              <a:rPr lang="en-US" sz="2000" b="1" dirty="0">
                <a:solidFill>
                  <a:schemeClr val="bg1"/>
                </a:solidFill>
                <a:latin typeface="Helvetica" pitchFamily="2" charset="0"/>
              </a:rPr>
              <a:t>Modernize alternative vocational routes </a:t>
            </a:r>
            <a:r>
              <a:rPr lang="en-US" sz="2000" b="1" dirty="0">
                <a:solidFill>
                  <a:srgbClr val="020F39"/>
                </a:solidFill>
                <a:latin typeface="Helvetica" pitchFamily="2" charset="0"/>
              </a:rPr>
              <a:t>with early exposure to low-cost digital training, credentials, and apprenticeships straight from high school</a:t>
            </a:r>
          </a:p>
          <a:p>
            <a:pPr marL="285750" indent="-228600">
              <a:lnSpc>
                <a:spcPct val="90000"/>
              </a:lnSpc>
              <a:buClr>
                <a:srgbClr val="FFFFFF"/>
              </a:buClr>
              <a:buSzPts val="2000"/>
              <a:buFont typeface="Arial"/>
              <a:buChar char="•"/>
            </a:pPr>
            <a:endParaRPr lang="en-US" sz="2000" dirty="0">
              <a:solidFill>
                <a:schemeClr val="bg1"/>
              </a:solidFill>
              <a:latin typeface="Helvetica" pitchFamily="2" charset="0"/>
            </a:endParaRPr>
          </a:p>
          <a:p>
            <a:pPr marL="57150">
              <a:lnSpc>
                <a:spcPct val="90000"/>
              </a:lnSpc>
              <a:buClr>
                <a:srgbClr val="FFFFFF"/>
              </a:buClr>
              <a:buSzPts val="2000"/>
            </a:pPr>
            <a:endParaRPr lang="en-US" sz="1800" b="1" dirty="0">
              <a:solidFill>
                <a:srgbClr val="020F39"/>
              </a:solidFill>
              <a:latin typeface="Helvetica" pitchFamily="2" charset="0"/>
            </a:endParaRPr>
          </a:p>
          <a:p>
            <a:pPr marL="57150">
              <a:lnSpc>
                <a:spcPct val="90000"/>
              </a:lnSpc>
              <a:buClr>
                <a:srgbClr val="FFFFFF"/>
              </a:buClr>
              <a:buSzPts val="2000"/>
            </a:pPr>
            <a:r>
              <a:rPr lang="en-US" sz="1300" b="1" dirty="0">
                <a:solidFill>
                  <a:srgbClr val="020F39"/>
                </a:solidFill>
                <a:latin typeface="Helvetica" pitchFamily="2" charset="0"/>
              </a:rPr>
              <a:t>2: American Statistical Association (ASA), 2017.</a:t>
            </a:r>
            <a:endParaRPr lang="en-US" sz="1300" dirty="0">
              <a:solidFill>
                <a:schemeClr val="bg1"/>
              </a:solidFill>
            </a:endParaRPr>
          </a:p>
        </p:txBody>
      </p:sp>
      <p:sp>
        <p:nvSpPr>
          <p:cNvPr id="9" name="Rectangle 8">
            <a:extLst>
              <a:ext uri="{FF2B5EF4-FFF2-40B4-BE49-F238E27FC236}">
                <a16:creationId xmlns:a16="http://schemas.microsoft.com/office/drawing/2014/main" id="{FCBBC199-F4B5-68CD-8763-6EF15ED10335}"/>
              </a:ext>
            </a:extLst>
          </p:cNvPr>
          <p:cNvSpPr/>
          <p:nvPr/>
        </p:nvSpPr>
        <p:spPr>
          <a:xfrm>
            <a:off x="6251782" y="344557"/>
            <a:ext cx="4815958" cy="801858"/>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0"/>
              </a:spcBef>
              <a:buClr>
                <a:schemeClr val="lt1"/>
              </a:buClr>
              <a:buSzPts val="3400"/>
              <a:buFont typeface="Calibri"/>
              <a:buNone/>
            </a:pPr>
            <a:r>
              <a:rPr lang="en-US" sz="3000" b="1" dirty="0">
                <a:solidFill>
                  <a:srgbClr val="FC4512"/>
                </a:solidFill>
                <a:latin typeface="Helvetica" pitchFamily="2" charset="0"/>
                <a:ea typeface="Calibri"/>
                <a:cs typeface="Calibri"/>
                <a:sym typeface="Calibri"/>
              </a:rPr>
              <a:t> Why integrate in K-12?</a:t>
            </a:r>
            <a:endParaRPr lang="en-US" sz="3000" dirty="0">
              <a:solidFill>
                <a:srgbClr val="FC4512"/>
              </a:solidFill>
              <a:latin typeface="Helvetica" pitchFamily="2" charset="0"/>
            </a:endParaRPr>
          </a:p>
        </p:txBody>
      </p:sp>
    </p:spTree>
    <p:extLst>
      <p:ext uri="{BB962C8B-B14F-4D97-AF65-F5344CB8AC3E}">
        <p14:creationId xmlns:p14="http://schemas.microsoft.com/office/powerpoint/2010/main" val="1652179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g145ce2fee23_0_279"/>
          <p:cNvSpPr txBox="1">
            <a:spLocks noGrp="1"/>
          </p:cNvSpPr>
          <p:nvPr>
            <p:ph type="title"/>
          </p:nvPr>
        </p:nvSpPr>
        <p:spPr>
          <a:xfrm>
            <a:off x="677109" y="357080"/>
            <a:ext cx="9602400" cy="858800"/>
          </a:xfrm>
          <a:prstGeom prst="rect">
            <a:avLst/>
          </a:prstGeom>
          <a:noFill/>
          <a:ln>
            <a:noFill/>
          </a:ln>
        </p:spPr>
        <p:txBody>
          <a:bodyPr spcFirstLastPara="1" vert="horz" wrap="square" lIns="0" tIns="0" rIns="0" bIns="0" rtlCol="0" anchor="t" anchorCtr="0">
            <a:noAutofit/>
          </a:bodyPr>
          <a:lstStyle/>
          <a:p>
            <a:pPr>
              <a:spcBef>
                <a:spcPts val="0"/>
              </a:spcBef>
              <a:buClr>
                <a:schemeClr val="dk2"/>
              </a:buClr>
              <a:buSzPts val="2400"/>
            </a:pPr>
            <a:r>
              <a:rPr lang="en-US" b="1" dirty="0">
                <a:latin typeface="Helvetica" pitchFamily="2" charset="0"/>
              </a:rPr>
              <a:t>K-12 Data Science is growing:</a:t>
            </a:r>
            <a:endParaRPr b="1" dirty="0">
              <a:latin typeface="Helvetica" pitchFamily="2" charset="0"/>
            </a:endParaRPr>
          </a:p>
        </p:txBody>
      </p:sp>
      <p:sp>
        <p:nvSpPr>
          <p:cNvPr id="1916" name="Google Shape;1916;g145ce2fee23_0_279"/>
          <p:cNvSpPr txBox="1">
            <a:spLocks noGrp="1"/>
          </p:cNvSpPr>
          <p:nvPr>
            <p:ph type="sldNum" sz="quarter" idx="12"/>
          </p:nvPr>
        </p:nvSpPr>
        <p:spPr>
          <a:xfrm>
            <a:off x="11480800" y="8626216"/>
            <a:ext cx="3657600" cy="184666"/>
          </a:xfrm>
          <a:prstGeom prst="rect">
            <a:avLst/>
          </a:prstGeom>
          <a:noFill/>
          <a:ln>
            <a:noFill/>
          </a:ln>
        </p:spPr>
        <p:txBody>
          <a:bodyPr spcFirstLastPara="1" vert="horz" wrap="square" lIns="0" tIns="0" rIns="0" bIns="0" rtlCol="0" anchor="ctr" anchorCtr="0">
            <a:spAutoFit/>
          </a:bodyPr>
          <a:lstStyle/>
          <a:p>
            <a:fld id="{00000000-1234-1234-1234-123412341234}" type="slidenum">
              <a:rPr lang="en-US"/>
              <a:pPr/>
              <a:t>5</a:t>
            </a:fld>
            <a:endParaRPr/>
          </a:p>
        </p:txBody>
      </p:sp>
      <p:pic>
        <p:nvPicPr>
          <p:cNvPr id="4" name="Picture 3" descr="A map of the united states&#10;&#10;Description automatically generated">
            <a:extLst>
              <a:ext uri="{FF2B5EF4-FFF2-40B4-BE49-F238E27FC236}">
                <a16:creationId xmlns:a16="http://schemas.microsoft.com/office/drawing/2014/main" id="{97FF2479-0F80-5CBC-8E13-4A52B6F92120}"/>
              </a:ext>
            </a:extLst>
          </p:cNvPr>
          <p:cNvPicPr>
            <a:picLocks noChangeAspect="1"/>
          </p:cNvPicPr>
          <p:nvPr/>
        </p:nvPicPr>
        <p:blipFill rotWithShape="1">
          <a:blip r:embed="rId3"/>
          <a:srcRect t="589"/>
          <a:stretch/>
        </p:blipFill>
        <p:spPr>
          <a:xfrm>
            <a:off x="546479" y="1045029"/>
            <a:ext cx="11042235" cy="58129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22" name="Picture 21" descr="Chart, bubble chart&#10;&#10;Description automatically generated">
            <a:extLst>
              <a:ext uri="{FF2B5EF4-FFF2-40B4-BE49-F238E27FC236}">
                <a16:creationId xmlns:a16="http://schemas.microsoft.com/office/drawing/2014/main" id="{9E0A1F5A-BC5A-5095-1737-462A203A1940}"/>
              </a:ext>
            </a:extLst>
          </p:cNvPr>
          <p:cNvPicPr>
            <a:picLocks noChangeAspect="1"/>
          </p:cNvPicPr>
          <p:nvPr/>
        </p:nvPicPr>
        <p:blipFill>
          <a:blip r:embed="rId3"/>
          <a:stretch>
            <a:fillRect/>
          </a:stretch>
        </p:blipFill>
        <p:spPr>
          <a:xfrm>
            <a:off x="0" y="-1"/>
            <a:ext cx="7300838" cy="6858000"/>
          </a:xfrm>
          <a:prstGeom prst="rect">
            <a:avLst/>
          </a:prstGeom>
        </p:spPr>
      </p:pic>
      <p:sp>
        <p:nvSpPr>
          <p:cNvPr id="7" name="Google Shape;178;p9">
            <a:extLst>
              <a:ext uri="{FF2B5EF4-FFF2-40B4-BE49-F238E27FC236}">
                <a16:creationId xmlns:a16="http://schemas.microsoft.com/office/drawing/2014/main" id="{403F682A-F553-8A12-D969-813E4D20AA17}"/>
              </a:ext>
            </a:extLst>
          </p:cNvPr>
          <p:cNvSpPr txBox="1">
            <a:spLocks/>
          </p:cNvSpPr>
          <p:nvPr/>
        </p:nvSpPr>
        <p:spPr>
          <a:xfrm>
            <a:off x="996204" y="5634684"/>
            <a:ext cx="10972799" cy="756509"/>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Bef>
                <a:spcPts val="0"/>
              </a:spcBef>
              <a:buClr>
                <a:srgbClr val="FFFFFF"/>
              </a:buClr>
              <a:buSzPts val="6000"/>
              <a:buFont typeface="Calibri"/>
              <a:buNone/>
              <a:defRPr/>
            </a:pPr>
            <a:r>
              <a:rPr lang="en-US" sz="3800" b="1" dirty="0">
                <a:solidFill>
                  <a:srgbClr val="020F39"/>
                </a:solidFill>
                <a:latin typeface="Helvetica" pitchFamily="2" charset="0"/>
              </a:rPr>
              <a:t>How did we do it? </a:t>
            </a:r>
            <a:r>
              <a:rPr lang="en-US" sz="3800" b="1" dirty="0">
                <a:solidFill>
                  <a:srgbClr val="FC4512"/>
                </a:solidFill>
                <a:latin typeface="Helvetica" pitchFamily="2" charset="0"/>
              </a:rPr>
              <a:t>Field-building.</a:t>
            </a:r>
          </a:p>
          <a:p>
            <a:pPr algn="r">
              <a:spcBef>
                <a:spcPts val="0"/>
              </a:spcBef>
              <a:buClr>
                <a:srgbClr val="FFFFFF"/>
              </a:buClr>
              <a:buSzPts val="6000"/>
              <a:buFont typeface="Calibri"/>
              <a:buNone/>
              <a:defRPr/>
            </a:pPr>
            <a:endParaRPr lang="en-US" sz="3200" b="1" dirty="0">
              <a:solidFill>
                <a:srgbClr val="FC4512"/>
              </a:solidFill>
              <a:latin typeface="Helvetica" pitchFamily="2" charset="0"/>
            </a:endParaRPr>
          </a:p>
          <a:p>
            <a:pPr algn="r">
              <a:spcBef>
                <a:spcPts val="0"/>
              </a:spcBef>
              <a:buClr>
                <a:srgbClr val="FFFFFF"/>
              </a:buClr>
              <a:buSzPts val="6000"/>
              <a:buFont typeface="Calibri"/>
              <a:buNone/>
              <a:defRPr/>
            </a:pPr>
            <a:r>
              <a:rPr lang="en-US" sz="3200" b="1" dirty="0">
                <a:solidFill>
                  <a:srgbClr val="FC4512"/>
                </a:solidFill>
                <a:latin typeface="Helvetica" pitchFamily="2" charset="0"/>
              </a:rPr>
              <a:t>System coordination.</a:t>
            </a:r>
          </a:p>
          <a:p>
            <a:pPr algn="r">
              <a:spcBef>
                <a:spcPts val="0"/>
              </a:spcBef>
              <a:buClr>
                <a:srgbClr val="FFFFFF"/>
              </a:buClr>
              <a:buSzPts val="6000"/>
              <a:buFont typeface="Calibri"/>
              <a:buNone/>
              <a:defRPr/>
            </a:pPr>
            <a:r>
              <a:rPr lang="en-US" sz="3200" b="1" dirty="0">
                <a:solidFill>
                  <a:srgbClr val="FC4512"/>
                </a:solidFill>
                <a:latin typeface="Helvetica" pitchFamily="2" charset="0"/>
              </a:rPr>
              <a:t>Centralizing information. </a:t>
            </a:r>
          </a:p>
          <a:p>
            <a:pPr algn="r">
              <a:spcBef>
                <a:spcPts val="0"/>
              </a:spcBef>
              <a:buClr>
                <a:srgbClr val="FFFFFF"/>
              </a:buClr>
              <a:buSzPts val="6000"/>
              <a:buFont typeface="Calibri"/>
              <a:buNone/>
              <a:defRPr/>
            </a:pPr>
            <a:r>
              <a:rPr lang="en-US" sz="3200" b="1" dirty="0">
                <a:solidFill>
                  <a:srgbClr val="FC4512"/>
                </a:solidFill>
                <a:latin typeface="Helvetica" pitchFamily="2" charset="0"/>
              </a:rPr>
              <a:t>Technical assistance.</a:t>
            </a:r>
          </a:p>
          <a:p>
            <a:pPr algn="r">
              <a:spcBef>
                <a:spcPts val="0"/>
              </a:spcBef>
              <a:buClr>
                <a:srgbClr val="FFFFFF"/>
              </a:buClr>
              <a:buSzPts val="6000"/>
              <a:buFont typeface="Calibri"/>
              <a:buNone/>
              <a:defRPr/>
            </a:pPr>
            <a:r>
              <a:rPr lang="en-US" sz="3200" b="1" dirty="0">
                <a:solidFill>
                  <a:srgbClr val="FC4512"/>
                </a:solidFill>
                <a:latin typeface="Helvetica" pitchFamily="2" charset="0"/>
              </a:rPr>
              <a:t>Talent-placement.</a:t>
            </a:r>
          </a:p>
          <a:p>
            <a:pPr algn="r">
              <a:spcBef>
                <a:spcPts val="0"/>
              </a:spcBef>
              <a:buClr>
                <a:srgbClr val="FFFFFF"/>
              </a:buClr>
              <a:buSzPts val="6000"/>
              <a:defRPr/>
            </a:pPr>
            <a:r>
              <a:rPr lang="en-US" sz="3200" b="1" dirty="0">
                <a:solidFill>
                  <a:srgbClr val="FC4512"/>
                </a:solidFill>
                <a:latin typeface="Helvetica" pitchFamily="2" charset="0"/>
              </a:rPr>
              <a:t>Policy support.</a:t>
            </a:r>
          </a:p>
          <a:p>
            <a:pPr algn="r">
              <a:spcBef>
                <a:spcPts val="0"/>
              </a:spcBef>
              <a:buClr>
                <a:srgbClr val="FFFFFF"/>
              </a:buClr>
              <a:buSzPts val="6000"/>
              <a:defRPr/>
            </a:pPr>
            <a:r>
              <a:rPr lang="en-US" sz="3200" b="1" dirty="0">
                <a:solidFill>
                  <a:srgbClr val="FC4512"/>
                </a:solidFill>
                <a:latin typeface="Helvetica" pitchFamily="2" charset="0"/>
              </a:rPr>
              <a:t>Case-making.</a:t>
            </a:r>
          </a:p>
          <a:p>
            <a:pPr algn="r">
              <a:spcBef>
                <a:spcPts val="0"/>
              </a:spcBef>
              <a:buClr>
                <a:srgbClr val="FFFFFF"/>
              </a:buClr>
              <a:buSzPts val="6000"/>
              <a:defRPr/>
            </a:pPr>
            <a:r>
              <a:rPr lang="en-US" sz="3200" b="1" dirty="0">
                <a:solidFill>
                  <a:srgbClr val="FC4512"/>
                </a:solidFill>
                <a:latin typeface="Helvetica" pitchFamily="2" charset="0"/>
              </a:rPr>
              <a:t>Gap-filling.</a:t>
            </a:r>
          </a:p>
          <a:p>
            <a:pPr algn="r">
              <a:spcBef>
                <a:spcPts val="0"/>
              </a:spcBef>
              <a:buClr>
                <a:srgbClr val="FFFFFF"/>
              </a:buClr>
              <a:buSzPts val="6000"/>
              <a:defRPr/>
            </a:pPr>
            <a:endParaRPr lang="en-US" sz="3200" b="1" dirty="0">
              <a:solidFill>
                <a:srgbClr val="FC4512"/>
              </a:solidFill>
              <a:latin typeface="Helvetica" pitchFamily="2" charset="0"/>
            </a:endParaRPr>
          </a:p>
          <a:p>
            <a:pPr algn="r">
              <a:spcBef>
                <a:spcPts val="0"/>
              </a:spcBef>
              <a:buClr>
                <a:srgbClr val="FFFFFF"/>
              </a:buClr>
              <a:buSzPts val="6000"/>
              <a:defRPr/>
            </a:pPr>
            <a:endParaRPr lang="en-US" sz="3200" b="1" dirty="0">
              <a:solidFill>
                <a:srgbClr val="FC4512"/>
              </a:solidFill>
              <a:latin typeface="Helvetica" pitchFamily="2" charset="0"/>
            </a:endParaRPr>
          </a:p>
          <a:p>
            <a:pPr algn="r">
              <a:spcBef>
                <a:spcPts val="0"/>
              </a:spcBef>
              <a:buClr>
                <a:srgbClr val="FFFFFF"/>
              </a:buClr>
              <a:buSzPts val="6000"/>
              <a:buFont typeface="Calibri"/>
              <a:buNone/>
              <a:defRPr/>
            </a:pPr>
            <a:endParaRPr lang="en-US" sz="3200" b="1" dirty="0">
              <a:solidFill>
                <a:srgbClr val="FC4512"/>
              </a:solidFill>
              <a:latin typeface="Helvetica" pitchFamily="2" charset="0"/>
            </a:endParaRPr>
          </a:p>
          <a:p>
            <a:pPr algn="r">
              <a:spcBef>
                <a:spcPts val="0"/>
              </a:spcBef>
              <a:buClr>
                <a:srgbClr val="FFFFFF"/>
              </a:buClr>
              <a:buSzPts val="6000"/>
              <a:buFont typeface="Calibri"/>
              <a:buNone/>
              <a:defRPr/>
            </a:pPr>
            <a:endParaRPr lang="en-US" sz="3800" dirty="0">
              <a:solidFill>
                <a:srgbClr val="FC4512"/>
              </a:solidFill>
              <a:latin typeface="Helvetica" pitchFamily="2" charset="0"/>
            </a:endParaRPr>
          </a:p>
        </p:txBody>
      </p:sp>
      <p:sp>
        <p:nvSpPr>
          <p:cNvPr id="12" name="TextBox 11">
            <a:extLst>
              <a:ext uri="{FF2B5EF4-FFF2-40B4-BE49-F238E27FC236}">
                <a16:creationId xmlns:a16="http://schemas.microsoft.com/office/drawing/2014/main" id="{2342344A-B4D7-A642-1F7E-3C9578B8385B}"/>
              </a:ext>
            </a:extLst>
          </p:cNvPr>
          <p:cNvSpPr txBox="1"/>
          <p:nvPr/>
        </p:nvSpPr>
        <p:spPr>
          <a:xfrm>
            <a:off x="0" y="6581000"/>
            <a:ext cx="4114800" cy="276999"/>
          </a:xfrm>
          <a:prstGeom prst="rect">
            <a:avLst/>
          </a:prstGeom>
          <a:noFill/>
        </p:spPr>
        <p:txBody>
          <a:bodyPr wrap="square" rtlCol="0">
            <a:spAutoFit/>
          </a:bodyPr>
          <a:lstStyle/>
          <a:p>
            <a:r>
              <a:rPr lang="en-US" sz="1200" dirty="0">
                <a:solidFill>
                  <a:srgbClr val="020F39"/>
                </a:solidFill>
                <a:latin typeface="Lucida Console" panose="020B0609040504020204" pitchFamily="49" charset="0"/>
              </a:rPr>
              <a:t>Beyond 100K </a:t>
            </a:r>
            <a:r>
              <a:rPr lang="en-US" sz="1200" dirty="0">
                <a:solidFill>
                  <a:srgbClr val="020F39"/>
                </a:solidFill>
                <a:latin typeface="Lucida Console" panose="020B0609040504020204" pitchFamily="49" charset="0"/>
                <a:hlinkClick r:id="rId4"/>
              </a:rPr>
              <a:t>Network Snapshot</a:t>
            </a:r>
            <a:r>
              <a:rPr lang="en-US" sz="1200" dirty="0">
                <a:solidFill>
                  <a:srgbClr val="020F39"/>
                </a:solidFill>
                <a:latin typeface="Lucida Console" panose="020B0609040504020204" pitchFamily="49" charset="0"/>
              </a:rPr>
              <a:t>, 2023</a:t>
            </a:r>
          </a:p>
        </p:txBody>
      </p:sp>
      <p:sp>
        <p:nvSpPr>
          <p:cNvPr id="13" name="TextBox 12">
            <a:extLst>
              <a:ext uri="{FF2B5EF4-FFF2-40B4-BE49-F238E27FC236}">
                <a16:creationId xmlns:a16="http://schemas.microsoft.com/office/drawing/2014/main" id="{D0B60AD2-A8EF-88CC-56C4-836CB0623E42}"/>
              </a:ext>
            </a:extLst>
          </p:cNvPr>
          <p:cNvSpPr txBox="1"/>
          <p:nvPr/>
        </p:nvSpPr>
        <p:spPr>
          <a:xfrm>
            <a:off x="6679755" y="4983212"/>
            <a:ext cx="3733208" cy="1754326"/>
          </a:xfrm>
          <a:prstGeom prst="rect">
            <a:avLst/>
          </a:prstGeom>
          <a:noFill/>
        </p:spPr>
        <p:txBody>
          <a:bodyPr wrap="square" rtlCol="0">
            <a:spAutoFit/>
          </a:bodyPr>
          <a:lstStyle/>
          <a:p>
            <a:r>
              <a:rPr lang="en-US" dirty="0">
                <a:solidFill>
                  <a:srgbClr val="FC4512"/>
                </a:solidFill>
                <a:latin typeface="Lucida Console" panose="020B0609040504020204" pitchFamily="49" charset="0"/>
              </a:rPr>
              <a:t>The K-12 system is complex, decentralized, and over-burdened. </a:t>
            </a:r>
            <a:r>
              <a:rPr lang="en-US" dirty="0">
                <a:solidFill>
                  <a:srgbClr val="020F39"/>
                </a:solidFill>
                <a:latin typeface="Lucida Console" panose="020B0609040504020204" pitchFamily="49" charset="0"/>
              </a:rPr>
              <a:t>We try to help connect people to each other and share what we’ve learned.</a:t>
            </a:r>
          </a:p>
        </p:txBody>
      </p:sp>
      <p:cxnSp>
        <p:nvCxnSpPr>
          <p:cNvPr id="14" name="Straight Connector 13">
            <a:extLst>
              <a:ext uri="{FF2B5EF4-FFF2-40B4-BE49-F238E27FC236}">
                <a16:creationId xmlns:a16="http://schemas.microsoft.com/office/drawing/2014/main" id="{4A4C80D9-C6AC-3EAA-D202-4465459B43F2}"/>
              </a:ext>
            </a:extLst>
          </p:cNvPr>
          <p:cNvCxnSpPr>
            <a:cxnSpLocks/>
            <a:stCxn id="13" idx="1"/>
          </p:cNvCxnSpPr>
          <p:nvPr/>
        </p:nvCxnSpPr>
        <p:spPr>
          <a:xfrm flipH="1" flipV="1">
            <a:off x="5949792" y="5814209"/>
            <a:ext cx="729963" cy="46166"/>
          </a:xfrm>
          <a:prstGeom prst="line">
            <a:avLst/>
          </a:prstGeom>
          <a:ln w="19050">
            <a:solidFill>
              <a:srgbClr val="FC451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8DFEBB7-A224-915D-2B3C-CC7FD75CD0BE}"/>
              </a:ext>
            </a:extLst>
          </p:cNvPr>
          <p:cNvCxnSpPr>
            <a:cxnSpLocks/>
            <a:stCxn id="13" idx="1"/>
          </p:cNvCxnSpPr>
          <p:nvPr/>
        </p:nvCxnSpPr>
        <p:spPr>
          <a:xfrm flipH="1" flipV="1">
            <a:off x="5949792" y="4185256"/>
            <a:ext cx="729963" cy="1675119"/>
          </a:xfrm>
          <a:prstGeom prst="line">
            <a:avLst/>
          </a:prstGeom>
          <a:ln w="19050">
            <a:solidFill>
              <a:srgbClr val="FC45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1976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7" name="Google Shape;178;p9">
            <a:extLst>
              <a:ext uri="{FF2B5EF4-FFF2-40B4-BE49-F238E27FC236}">
                <a16:creationId xmlns:a16="http://schemas.microsoft.com/office/drawing/2014/main" id="{403F682A-F553-8A12-D969-813E4D20AA17}"/>
              </a:ext>
            </a:extLst>
          </p:cNvPr>
          <p:cNvSpPr txBox="1">
            <a:spLocks/>
          </p:cNvSpPr>
          <p:nvPr/>
        </p:nvSpPr>
        <p:spPr>
          <a:xfrm>
            <a:off x="383201" y="3361738"/>
            <a:ext cx="11425597" cy="851919"/>
          </a:xfrm>
          <a:prstGeom prst="rect">
            <a:avLst/>
          </a:prstGeom>
          <a:noFill/>
          <a:ln>
            <a:noFill/>
            <a:prstDash/>
          </a:ln>
          <a:effectLst/>
        </p:spPr>
        <p:txBody>
          <a:bodyPr rot="0" spcFirstLastPara="1" vertOverflow="overflow" horzOverflow="overflow" vert="horz" wrap="square" lIns="91425" tIns="45700" rIns="91425" bIns="45700" numCol="1" spcCol="0" rtlCol="0" fromWordArt="0" anchor="b" anchorCtr="0" forceAA="0" compatLnSpc="1">
            <a:prstTxWarp prst="textNoShape">
              <a:avLst/>
            </a:prstTxWarp>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6000"/>
              <a:buFont typeface="Calibri"/>
              <a:buNone/>
              <a:defRPr/>
            </a:pPr>
            <a:r>
              <a:rPr lang="en-US" sz="3800" b="1" dirty="0">
                <a:solidFill>
                  <a:srgbClr val="020F39"/>
                </a:solidFill>
                <a:latin typeface="Helvetica" pitchFamily="2" charset="0"/>
              </a:rPr>
              <a:t>Where we are: </a:t>
            </a:r>
          </a:p>
          <a:p>
            <a:pPr algn="l">
              <a:spcBef>
                <a:spcPts val="0"/>
              </a:spcBef>
              <a:buClr>
                <a:srgbClr val="FFFFFF"/>
              </a:buClr>
              <a:buSzPts val="6000"/>
              <a:buFont typeface="Calibri"/>
              <a:buNone/>
              <a:defRPr/>
            </a:pPr>
            <a:endParaRPr lang="en-US" sz="3800" b="1" dirty="0">
              <a:solidFill>
                <a:srgbClr val="FC4512"/>
              </a:solidFill>
              <a:latin typeface="Helvetica" pitchFamily="2" charset="0"/>
            </a:endParaRPr>
          </a:p>
          <a:p>
            <a:pPr algn="l">
              <a:spcBef>
                <a:spcPts val="0"/>
              </a:spcBef>
              <a:buClr>
                <a:srgbClr val="FFFFFF"/>
              </a:buClr>
              <a:buSzPts val="6000"/>
              <a:buFont typeface="Calibri"/>
              <a:buNone/>
              <a:defRPr/>
            </a:pPr>
            <a:endParaRPr lang="en-US" sz="3800" b="1" dirty="0">
              <a:solidFill>
                <a:srgbClr val="FC4512"/>
              </a:solidFill>
              <a:latin typeface="Helvetica" pitchFamily="2" charset="0"/>
            </a:endParaRPr>
          </a:p>
          <a:p>
            <a:pPr algn="l">
              <a:spcBef>
                <a:spcPts val="0"/>
              </a:spcBef>
              <a:buClr>
                <a:srgbClr val="FFFFFF"/>
              </a:buClr>
              <a:buSzPts val="6000"/>
              <a:buFont typeface="Calibri"/>
              <a:buNone/>
              <a:defRPr/>
            </a:pPr>
            <a:endParaRPr lang="en-US" sz="3800" b="1" dirty="0">
              <a:solidFill>
                <a:srgbClr val="FC4512"/>
              </a:solidFill>
              <a:latin typeface="Helvetica" pitchFamily="2" charset="0"/>
            </a:endParaRPr>
          </a:p>
          <a:p>
            <a:pPr algn="l">
              <a:spcBef>
                <a:spcPts val="0"/>
              </a:spcBef>
              <a:buClr>
                <a:srgbClr val="FFFFFF"/>
              </a:buClr>
              <a:buSzPts val="6000"/>
              <a:buFont typeface="Calibri"/>
              <a:buNone/>
              <a:defRPr/>
            </a:pPr>
            <a:endParaRPr lang="en-US" sz="3800" b="1" dirty="0">
              <a:solidFill>
                <a:srgbClr val="FC4512"/>
              </a:solidFill>
              <a:latin typeface="Helvetica" pitchFamily="2" charset="0"/>
            </a:endParaRPr>
          </a:p>
          <a:p>
            <a:pPr algn="l">
              <a:spcBef>
                <a:spcPts val="0"/>
              </a:spcBef>
              <a:buClr>
                <a:srgbClr val="FFFFFF"/>
              </a:buClr>
              <a:buSzPts val="6000"/>
              <a:buFont typeface="Calibri"/>
              <a:buNone/>
              <a:defRPr/>
            </a:pPr>
            <a:endParaRPr lang="en-US" sz="3800" b="1" dirty="0">
              <a:solidFill>
                <a:srgbClr val="FC4512"/>
              </a:solidFill>
              <a:latin typeface="Helvetica" pitchFamily="2" charset="0"/>
            </a:endParaRPr>
          </a:p>
          <a:p>
            <a:pPr algn="l">
              <a:spcBef>
                <a:spcPts val="0"/>
              </a:spcBef>
              <a:buClr>
                <a:srgbClr val="FFFFFF"/>
              </a:buClr>
              <a:buSzPts val="6000"/>
              <a:buFont typeface="Calibri"/>
              <a:buNone/>
              <a:defRPr/>
            </a:pPr>
            <a:r>
              <a:rPr lang="en-US" sz="3800" b="1" dirty="0">
                <a:solidFill>
                  <a:srgbClr val="FC4512"/>
                </a:solidFill>
                <a:latin typeface="Helvetica" pitchFamily="2" charset="0"/>
              </a:rPr>
              <a:t>Where we need to go:</a:t>
            </a:r>
            <a:endParaRPr lang="en-US" sz="3600" b="1" dirty="0">
              <a:solidFill>
                <a:srgbClr val="FC4512"/>
              </a:solidFill>
              <a:latin typeface="Helvetica" pitchFamily="2" charset="0"/>
            </a:endParaRPr>
          </a:p>
        </p:txBody>
      </p:sp>
      <p:sp>
        <p:nvSpPr>
          <p:cNvPr id="2" name="TextBox 1">
            <a:extLst>
              <a:ext uri="{FF2B5EF4-FFF2-40B4-BE49-F238E27FC236}">
                <a16:creationId xmlns:a16="http://schemas.microsoft.com/office/drawing/2014/main" id="{D63610CE-74CC-C315-98DB-5C26A8F5E8C1}"/>
              </a:ext>
            </a:extLst>
          </p:cNvPr>
          <p:cNvSpPr txBox="1"/>
          <p:nvPr/>
        </p:nvSpPr>
        <p:spPr>
          <a:xfrm>
            <a:off x="1046922" y="1371602"/>
            <a:ext cx="8017565" cy="2123658"/>
          </a:xfrm>
          <a:prstGeom prst="rect">
            <a:avLst/>
          </a:prstGeom>
          <a:noFill/>
        </p:spPr>
        <p:txBody>
          <a:bodyPr wrap="square" rtlCol="0">
            <a:spAutoFit/>
          </a:bodyPr>
          <a:lstStyle/>
          <a:p>
            <a:pPr marL="0" marR="0" lvl="0" indent="0" rtl="0">
              <a:spcBef>
                <a:spcPts val="0"/>
              </a:spcBef>
              <a:spcAft>
                <a:spcPts val="0"/>
              </a:spcAft>
              <a:buNone/>
            </a:pPr>
            <a:r>
              <a:rPr lang="en-US" sz="1800" b="1" dirty="0">
                <a:solidFill>
                  <a:srgbClr val="FC4512"/>
                </a:solidFill>
                <a:latin typeface="Helvetica" pitchFamily="2" charset="0"/>
                <a:ea typeface="Georgia"/>
                <a:cs typeface="Georgia"/>
                <a:sym typeface="Georgia"/>
              </a:rPr>
              <a:t>6.1%</a:t>
            </a:r>
            <a:r>
              <a:rPr lang="en-US" sz="1800" b="1" dirty="0">
                <a:solidFill>
                  <a:schemeClr val="dk1"/>
                </a:solidFill>
                <a:latin typeface="Helvetica" pitchFamily="2" charset="0"/>
                <a:ea typeface="Georgia"/>
                <a:cs typeface="Georgia"/>
                <a:sym typeface="Georgia"/>
              </a:rPr>
              <a:t> of schools offer </a:t>
            </a:r>
          </a:p>
          <a:p>
            <a:pPr marL="0" marR="0" lvl="0" indent="0" rtl="0">
              <a:spcBef>
                <a:spcPts val="0"/>
              </a:spcBef>
              <a:spcAft>
                <a:spcPts val="0"/>
              </a:spcAft>
              <a:buNone/>
            </a:pPr>
            <a:r>
              <a:rPr lang="en-US" sz="1200" dirty="0">
                <a:solidFill>
                  <a:schemeClr val="dk1"/>
                </a:solidFill>
                <a:latin typeface="Helvetica" pitchFamily="2" charset="0"/>
                <a:ea typeface="Georgia"/>
                <a:cs typeface="Georgia"/>
                <a:sym typeface="Georgia"/>
              </a:rPr>
              <a:t>data science coursework (out of 26,000 U.S. high schools) – estimated as of 2022-23 school year</a:t>
            </a:r>
          </a:p>
          <a:p>
            <a:pPr marL="0" marR="0" lvl="0" indent="0" rtl="0">
              <a:spcBef>
                <a:spcPts val="0"/>
              </a:spcBef>
              <a:spcAft>
                <a:spcPts val="0"/>
              </a:spcAft>
              <a:buNone/>
            </a:pPr>
            <a:endParaRPr lang="en-US" sz="1200" dirty="0">
              <a:solidFill>
                <a:schemeClr val="dk1"/>
              </a:solidFill>
              <a:latin typeface="Helvetica" pitchFamily="2" charset="0"/>
              <a:ea typeface="Georgia"/>
              <a:cs typeface="Georgia"/>
              <a:sym typeface="Georgia"/>
            </a:endParaRPr>
          </a:p>
          <a:p>
            <a:r>
              <a:rPr lang="en-US" sz="1800" b="1" dirty="0">
                <a:solidFill>
                  <a:srgbClr val="FC4512"/>
                </a:solidFill>
                <a:latin typeface="Helvetica" pitchFamily="2" charset="0"/>
                <a:ea typeface="Georgia"/>
                <a:cs typeface="Georgia"/>
                <a:sym typeface="Georgia"/>
              </a:rPr>
              <a:t>3.6%</a:t>
            </a:r>
            <a:r>
              <a:rPr lang="en-US" sz="1800" b="1" dirty="0">
                <a:solidFill>
                  <a:schemeClr val="dk1"/>
                </a:solidFill>
                <a:latin typeface="Helvetica" pitchFamily="2" charset="0"/>
                <a:ea typeface="Georgia"/>
                <a:cs typeface="Georgia"/>
                <a:sym typeface="Georgia"/>
              </a:rPr>
              <a:t> of students have enrolled </a:t>
            </a:r>
          </a:p>
          <a:p>
            <a:r>
              <a:rPr lang="en-US" sz="1200" dirty="0">
                <a:solidFill>
                  <a:schemeClr val="dk1"/>
                </a:solidFill>
                <a:latin typeface="Helvetica" pitchFamily="2" charset="0"/>
                <a:ea typeface="Georgia"/>
                <a:cs typeface="Georgia"/>
                <a:sym typeface="Georgia"/>
              </a:rPr>
              <a:t>in data science coursework (out of 15.1 million high school students, with 3.75 million per grade) </a:t>
            </a:r>
          </a:p>
          <a:p>
            <a:endParaRPr lang="en-US" sz="1200" dirty="0">
              <a:solidFill>
                <a:schemeClr val="dk1"/>
              </a:solidFill>
              <a:latin typeface="Helvetica" pitchFamily="2" charset="0"/>
              <a:ea typeface="Georgia"/>
              <a:cs typeface="Georgia"/>
              <a:sym typeface="Georgia"/>
            </a:endParaRPr>
          </a:p>
          <a:p>
            <a:pPr marL="0" lvl="0" indent="0" rtl="0">
              <a:spcBef>
                <a:spcPts val="0"/>
              </a:spcBef>
              <a:spcAft>
                <a:spcPts val="0"/>
              </a:spcAft>
              <a:buNone/>
            </a:pPr>
            <a:r>
              <a:rPr lang="en-US" sz="1800" b="1" dirty="0">
                <a:solidFill>
                  <a:srgbClr val="FC4512"/>
                </a:solidFill>
                <a:latin typeface="Helvetica" pitchFamily="2" charset="0"/>
                <a:ea typeface="Georgia"/>
                <a:cs typeface="Georgia"/>
                <a:sym typeface="Georgia"/>
              </a:rPr>
              <a:t>0.9%</a:t>
            </a:r>
            <a:r>
              <a:rPr lang="en-US" sz="1800" b="1" dirty="0">
                <a:solidFill>
                  <a:schemeClr val="dk1"/>
                </a:solidFill>
                <a:latin typeface="Helvetica" pitchFamily="2" charset="0"/>
                <a:ea typeface="Georgia"/>
                <a:cs typeface="Georgia"/>
                <a:sym typeface="Georgia"/>
              </a:rPr>
              <a:t> </a:t>
            </a:r>
            <a:r>
              <a:rPr lang="en-US" sz="1800" b="1">
                <a:solidFill>
                  <a:schemeClr val="dk1"/>
                </a:solidFill>
                <a:latin typeface="Helvetica" pitchFamily="2" charset="0"/>
                <a:ea typeface="Georgia"/>
                <a:cs typeface="Georgia"/>
                <a:sym typeface="Georgia"/>
              </a:rPr>
              <a:t>of teachers </a:t>
            </a:r>
            <a:r>
              <a:rPr lang="en-US" sz="1800" b="1" dirty="0">
                <a:solidFill>
                  <a:schemeClr val="dk1"/>
                </a:solidFill>
                <a:latin typeface="Helvetica" pitchFamily="2" charset="0"/>
                <a:ea typeface="Georgia"/>
                <a:cs typeface="Georgia"/>
                <a:sym typeface="Georgia"/>
              </a:rPr>
              <a:t>have been trained</a:t>
            </a:r>
            <a:endParaRPr lang="en-US" sz="1800" dirty="0">
              <a:solidFill>
                <a:schemeClr val="dk1"/>
              </a:solidFill>
              <a:latin typeface="Helvetica" pitchFamily="2" charset="0"/>
              <a:ea typeface="Georgia"/>
              <a:cs typeface="Georgia"/>
              <a:sym typeface="Georgia"/>
            </a:endParaRPr>
          </a:p>
          <a:p>
            <a:pPr marL="0" lvl="0" indent="0" rtl="0">
              <a:spcBef>
                <a:spcPts val="0"/>
              </a:spcBef>
              <a:spcAft>
                <a:spcPts val="0"/>
              </a:spcAft>
              <a:buNone/>
            </a:pPr>
            <a:r>
              <a:rPr lang="en-US" sz="1200" dirty="0">
                <a:solidFill>
                  <a:schemeClr val="dk1"/>
                </a:solidFill>
                <a:latin typeface="Helvetica" pitchFamily="2" charset="0"/>
                <a:ea typeface="Georgia"/>
                <a:cs typeface="Georgia"/>
                <a:sym typeface="Georgia"/>
              </a:rPr>
              <a:t>in basic data science pedagogy and software tools (out of 246,000 high school math teachers)</a:t>
            </a:r>
          </a:p>
          <a:p>
            <a:endParaRPr lang="en-US" dirty="0"/>
          </a:p>
        </p:txBody>
      </p:sp>
      <p:sp>
        <p:nvSpPr>
          <p:cNvPr id="4" name="TextBox 3">
            <a:extLst>
              <a:ext uri="{FF2B5EF4-FFF2-40B4-BE49-F238E27FC236}">
                <a16:creationId xmlns:a16="http://schemas.microsoft.com/office/drawing/2014/main" id="{DB2ACEA0-18C8-1609-985D-B27730E453A6}"/>
              </a:ext>
            </a:extLst>
          </p:cNvPr>
          <p:cNvSpPr txBox="1"/>
          <p:nvPr/>
        </p:nvSpPr>
        <p:spPr>
          <a:xfrm>
            <a:off x="1046922" y="4423567"/>
            <a:ext cx="8017565" cy="1846659"/>
          </a:xfrm>
          <a:prstGeom prst="rect">
            <a:avLst/>
          </a:prstGeom>
          <a:noFill/>
        </p:spPr>
        <p:txBody>
          <a:bodyPr wrap="square" rtlCol="0">
            <a:spAutoFit/>
          </a:bodyPr>
          <a:lstStyle/>
          <a:p>
            <a:pPr marL="0" marR="0" lvl="0" indent="0" rtl="0">
              <a:spcBef>
                <a:spcPts val="0"/>
              </a:spcBef>
              <a:spcAft>
                <a:spcPts val="0"/>
              </a:spcAft>
              <a:buNone/>
            </a:pPr>
            <a:r>
              <a:rPr lang="en-US" sz="1800" b="1" dirty="0">
                <a:solidFill>
                  <a:srgbClr val="FC4512"/>
                </a:solidFill>
                <a:latin typeface="Helvetica" pitchFamily="2" charset="0"/>
                <a:ea typeface="Georgia"/>
                <a:cs typeface="Georgia"/>
                <a:sym typeface="Georgia"/>
              </a:rPr>
              <a:t>All schools offer, </a:t>
            </a:r>
            <a:r>
              <a:rPr lang="en-US" sz="1800" b="1" dirty="0">
                <a:solidFill>
                  <a:schemeClr val="dk1"/>
                </a:solidFill>
                <a:latin typeface="Helvetica" pitchFamily="2" charset="0"/>
                <a:ea typeface="Georgia"/>
                <a:cs typeface="Georgia"/>
                <a:sym typeface="Georgia"/>
              </a:rPr>
              <a:t>especially rural and majority-</a:t>
            </a:r>
            <a:r>
              <a:rPr lang="en-US" b="1" dirty="0">
                <a:solidFill>
                  <a:schemeClr val="dk1"/>
                </a:solidFill>
                <a:latin typeface="Helvetica" pitchFamily="2" charset="0"/>
                <a:ea typeface="Georgia"/>
                <a:cs typeface="Georgia"/>
                <a:sym typeface="Georgia"/>
              </a:rPr>
              <a:t>poverty (</a:t>
            </a:r>
            <a:r>
              <a:rPr lang="en-US" sz="1800" b="1" dirty="0">
                <a:solidFill>
                  <a:schemeClr val="dk1"/>
                </a:solidFill>
                <a:latin typeface="Helvetica" pitchFamily="2" charset="0"/>
                <a:ea typeface="Georgia"/>
                <a:cs typeface="Georgia"/>
                <a:sym typeface="Georgia"/>
              </a:rPr>
              <a:t>Title I)</a:t>
            </a:r>
          </a:p>
          <a:p>
            <a:pPr marL="0" marR="0" lvl="0" indent="0" rtl="0">
              <a:spcBef>
                <a:spcPts val="0"/>
              </a:spcBef>
              <a:spcAft>
                <a:spcPts val="0"/>
              </a:spcAft>
              <a:buNone/>
            </a:pPr>
            <a:endParaRPr lang="en-US" sz="1200" dirty="0">
              <a:solidFill>
                <a:schemeClr val="dk1"/>
              </a:solidFill>
              <a:latin typeface="Helvetica" pitchFamily="2" charset="0"/>
              <a:ea typeface="Georgia"/>
              <a:cs typeface="Georgia"/>
              <a:sym typeface="Georgia"/>
            </a:endParaRPr>
          </a:p>
          <a:p>
            <a:r>
              <a:rPr lang="en-US" sz="1800" b="1" dirty="0">
                <a:solidFill>
                  <a:srgbClr val="FC4512"/>
                </a:solidFill>
                <a:latin typeface="Helvetica" pitchFamily="2" charset="0"/>
                <a:ea typeface="Georgia"/>
                <a:cs typeface="Georgia"/>
                <a:sym typeface="Georgia"/>
              </a:rPr>
              <a:t>All students participate K through 12, </a:t>
            </a:r>
            <a:r>
              <a:rPr lang="en-US" sz="1800" b="1" dirty="0">
                <a:solidFill>
                  <a:schemeClr val="dk1"/>
                </a:solidFill>
                <a:latin typeface="Helvetica" pitchFamily="2" charset="0"/>
                <a:ea typeface="Georgia"/>
                <a:cs typeface="Georgia"/>
                <a:sym typeface="Georgia"/>
              </a:rPr>
              <a:t>via integrated coursework in existing school subjects that everyone takes.</a:t>
            </a:r>
          </a:p>
          <a:p>
            <a:endParaRPr lang="en-US" sz="1200" dirty="0">
              <a:solidFill>
                <a:schemeClr val="dk1"/>
              </a:solidFill>
              <a:latin typeface="Helvetica" pitchFamily="2" charset="0"/>
              <a:ea typeface="Georgia"/>
              <a:cs typeface="Georgia"/>
              <a:sym typeface="Georgia"/>
            </a:endParaRPr>
          </a:p>
          <a:p>
            <a:r>
              <a:rPr lang="en-US" b="1" dirty="0">
                <a:solidFill>
                  <a:srgbClr val="FC4512"/>
                </a:solidFill>
                <a:latin typeface="Helvetica" pitchFamily="2" charset="0"/>
                <a:ea typeface="Georgia"/>
                <a:cs typeface="Georgia"/>
                <a:sym typeface="Georgia"/>
              </a:rPr>
              <a:t>All relevant teachers trained</a:t>
            </a:r>
            <a:r>
              <a:rPr lang="en-US" sz="1800" b="1" dirty="0">
                <a:solidFill>
                  <a:srgbClr val="FC4512"/>
                </a:solidFill>
                <a:latin typeface="Helvetica" pitchFamily="2" charset="0"/>
                <a:ea typeface="Georgia"/>
                <a:cs typeface="Georgia"/>
                <a:sym typeface="Georgia"/>
              </a:rPr>
              <a:t>, </a:t>
            </a:r>
            <a:r>
              <a:rPr lang="en-US" b="1" dirty="0">
                <a:solidFill>
                  <a:schemeClr val="dk1"/>
                </a:solidFill>
                <a:latin typeface="Helvetica" pitchFamily="2" charset="0"/>
                <a:ea typeface="Georgia"/>
                <a:cs typeface="Georgia"/>
                <a:sym typeface="Georgia"/>
              </a:rPr>
              <a:t>with a focus on mathematics, social studies, and science subjects. </a:t>
            </a:r>
            <a:endParaRPr lang="en-US" dirty="0"/>
          </a:p>
        </p:txBody>
      </p:sp>
    </p:spTree>
    <p:extLst>
      <p:ext uri="{BB962C8B-B14F-4D97-AF65-F5344CB8AC3E}">
        <p14:creationId xmlns:p14="http://schemas.microsoft.com/office/powerpoint/2010/main" val="75190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4"/>
          <p:cNvSpPr txBox="1">
            <a:spLocks noGrp="1"/>
          </p:cNvSpPr>
          <p:nvPr>
            <p:ph type="ctrTitle"/>
          </p:nvPr>
        </p:nvSpPr>
        <p:spPr>
          <a:xfrm>
            <a:off x="291369" y="0"/>
            <a:ext cx="11758864" cy="1171584"/>
          </a:xfrm>
          <a:prstGeom prst="rect">
            <a:avLst/>
          </a:prstGeom>
          <a:noFill/>
          <a:ln>
            <a:noFill/>
          </a:ln>
        </p:spPr>
        <p:txBody>
          <a:bodyPr spcFirstLastPara="1" vert="horz" wrap="square" lIns="91425" tIns="45700" rIns="91425" bIns="45700" rtlCol="0" anchor="b" anchorCtr="0">
            <a:noAutofit/>
          </a:bodyPr>
          <a:lstStyle/>
          <a:p>
            <a:pPr algn="l">
              <a:buClr>
                <a:srgbClr val="FFFFFF"/>
              </a:buClr>
              <a:buSzPts val="6000"/>
            </a:pPr>
            <a:r>
              <a:rPr lang="en-US" sz="3733" b="1" dirty="0">
                <a:latin typeface="Helvetica" pitchFamily="2" charset="0"/>
                <a:ea typeface="Helvetica Neue"/>
                <a:cs typeface="Helvetica Neue"/>
                <a:sym typeface="Helvetica Neue"/>
              </a:rPr>
              <a:t>K-12 d</a:t>
            </a:r>
            <a:r>
              <a:rPr lang="en-US" sz="3733" b="1" dirty="0">
                <a:solidFill>
                  <a:schemeClr val="dk1"/>
                </a:solidFill>
                <a:latin typeface="Helvetica" pitchFamily="2" charset="0"/>
                <a:ea typeface="Helvetica Neue"/>
                <a:cs typeface="Helvetica Neue"/>
                <a:sym typeface="Helvetica Neue"/>
              </a:rPr>
              <a:t>ata science is “new,” but </a:t>
            </a:r>
            <a:r>
              <a:rPr lang="en-US" sz="3733" b="1" dirty="0">
                <a:latin typeface="Helvetica" pitchFamily="2" charset="0"/>
                <a:ea typeface="Helvetica Neue"/>
                <a:cs typeface="Helvetica Neue"/>
                <a:sym typeface="Helvetica Neue"/>
              </a:rPr>
              <a:t>with a history</a:t>
            </a:r>
            <a:r>
              <a:rPr lang="en-US" sz="3733" b="1" dirty="0">
                <a:solidFill>
                  <a:schemeClr val="dk1"/>
                </a:solidFill>
                <a:latin typeface="Helvetica" pitchFamily="2" charset="0"/>
                <a:ea typeface="Helvetica Neue"/>
                <a:cs typeface="Helvetica Neue"/>
                <a:sym typeface="Helvetica Neue"/>
              </a:rPr>
              <a:t>:</a:t>
            </a:r>
            <a:endParaRPr sz="3733" b="1" dirty="0">
              <a:solidFill>
                <a:schemeClr val="dk1"/>
              </a:solidFill>
              <a:latin typeface="Helvetica" pitchFamily="2" charset="0"/>
              <a:ea typeface="Helvetica Neue"/>
              <a:cs typeface="Helvetica Neue"/>
              <a:sym typeface="Helvetica Neue"/>
            </a:endParaRPr>
          </a:p>
        </p:txBody>
      </p:sp>
      <p:sp>
        <p:nvSpPr>
          <p:cNvPr id="352" name="Google Shape;352;p24"/>
          <p:cNvSpPr txBox="1"/>
          <p:nvPr/>
        </p:nvSpPr>
        <p:spPr>
          <a:xfrm>
            <a:off x="291370" y="1379062"/>
            <a:ext cx="4603321" cy="5591170"/>
          </a:xfrm>
          <a:prstGeom prst="rect">
            <a:avLst/>
          </a:prstGeom>
          <a:noFill/>
          <a:ln>
            <a:noFill/>
          </a:ln>
        </p:spPr>
        <p:txBody>
          <a:bodyPr spcFirstLastPara="1" wrap="square" lIns="91425" tIns="45700" rIns="91425" bIns="45700" anchor="t" anchorCtr="0">
            <a:spAutoFit/>
          </a:bodyPr>
          <a:lstStyle/>
          <a:p>
            <a:r>
              <a:rPr lang="en-US" sz="1600" dirty="0">
                <a:solidFill>
                  <a:srgbClr val="FC4512"/>
                </a:solidFill>
                <a:latin typeface="Droid Sans Mono"/>
                <a:ea typeface="Droid Sans Mono"/>
                <a:cs typeface="Droid Sans Mono"/>
                <a:sym typeface="Droid Sans Mono"/>
              </a:rPr>
              <a:t>2013 </a:t>
            </a:r>
            <a:r>
              <a:rPr lang="en-US" sz="1600" dirty="0">
                <a:solidFill>
                  <a:schemeClr val="dk1"/>
                </a:solidFill>
                <a:latin typeface="Droid Sans Mono"/>
                <a:ea typeface="Droid Sans Mono"/>
                <a:cs typeface="Droid Sans Mono"/>
                <a:sym typeface="Droid Sans Mono"/>
              </a:rPr>
              <a:t>– NSF grants fund curriculum, software research</a:t>
            </a:r>
            <a:endParaRPr sz="1333" dirty="0"/>
          </a:p>
          <a:p>
            <a:endParaRPr sz="1600" dirty="0">
              <a:solidFill>
                <a:srgbClr val="FC4512"/>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2017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hlinkClick r:id="rId3">
                  <a:extLst>
                    <a:ext uri="{A12FA001-AC4F-418D-AE19-62706E023703}">
                      <ahyp:hlinkClr xmlns:ahyp="http://schemas.microsoft.com/office/drawing/2018/hyperlinkcolor" val="tx"/>
                    </a:ext>
                  </a:extLst>
                </a:hlinkClick>
              </a:rPr>
              <a:t>Data Science Education Technology Conference</a:t>
            </a:r>
            <a:r>
              <a:rPr lang="en-US" sz="1600" dirty="0">
                <a:solidFill>
                  <a:schemeClr val="dk1"/>
                </a:solidFill>
                <a:latin typeface="Droid Sans Mono"/>
                <a:ea typeface="Droid Sans Mono"/>
                <a:cs typeface="Droid Sans Mono"/>
                <a:sym typeface="Droid Sans Mono"/>
              </a:rPr>
              <a:t> (Concord Consortium) </a:t>
            </a:r>
            <a:endParaRPr sz="1600" dirty="0">
              <a:solidFill>
                <a:srgbClr val="FC4512"/>
              </a:solidFill>
              <a:latin typeface="Droid Sans Mono"/>
              <a:ea typeface="Droid Sans Mono"/>
              <a:cs typeface="Droid Sans Mono"/>
              <a:sym typeface="Droid Sans Mono"/>
            </a:endParaRPr>
          </a:p>
          <a:p>
            <a:endParaRPr sz="1600" dirty="0">
              <a:solidFill>
                <a:schemeClr val="dk1"/>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2019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hlinkClick r:id="rId4">
                  <a:extLst>
                    <a:ext uri="{A12FA001-AC4F-418D-AE19-62706E023703}">
                      <ahyp:hlinkClr xmlns:ahyp="http://schemas.microsoft.com/office/drawing/2018/hyperlinkcolor" val="tx"/>
                    </a:ext>
                  </a:extLst>
                </a:hlinkClick>
              </a:rPr>
              <a:t>IDSSP Framework</a:t>
            </a:r>
            <a:r>
              <a:rPr lang="en-US" sz="1600" dirty="0">
                <a:solidFill>
                  <a:schemeClr val="dk1"/>
                </a:solidFill>
                <a:latin typeface="Droid Sans Mono"/>
                <a:ea typeface="Droid Sans Mono"/>
                <a:cs typeface="Droid Sans Mono"/>
                <a:sym typeface="Droid Sans Mono"/>
              </a:rPr>
              <a:t> Released</a:t>
            </a:r>
            <a:endParaRPr lang="en-US" sz="1333" dirty="0">
              <a:sym typeface="Droid Sans Mono"/>
            </a:endParaRPr>
          </a:p>
          <a:p>
            <a:endParaRPr lang="en-US" sz="1333" i="1" dirty="0">
              <a:solidFill>
                <a:schemeClr val="dk1"/>
              </a:solidFill>
              <a:latin typeface="Droid Sans Mono"/>
              <a:ea typeface="Droid Sans Mono"/>
              <a:cs typeface="Droid Sans Mono"/>
              <a:sym typeface="Droid Sans Mono"/>
            </a:endParaRPr>
          </a:p>
          <a:p>
            <a:pPr lvl="1"/>
            <a:r>
              <a:rPr lang="en-US" sz="1600" i="1" dirty="0">
                <a:solidFill>
                  <a:schemeClr val="dk1"/>
                </a:solidFill>
                <a:latin typeface="Droid Sans Mono"/>
                <a:ea typeface="Droid Sans Mono"/>
                <a:cs typeface="Droid Sans Mono"/>
                <a:sym typeface="Droid Sans Mono"/>
              </a:rPr>
              <a:t>DS4E is created @ UChicago RISC</a:t>
            </a:r>
          </a:p>
          <a:p>
            <a:pPr lvl="1"/>
            <a:endParaRPr sz="1600" i="1" dirty="0">
              <a:solidFill>
                <a:schemeClr val="dk1"/>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2020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rPr>
              <a:t>GAISE II Framework</a:t>
            </a:r>
            <a:r>
              <a:rPr lang="en-US" sz="1600" dirty="0">
                <a:solidFill>
                  <a:schemeClr val="dk1"/>
                </a:solidFill>
                <a:latin typeface="Droid Sans Mono"/>
                <a:ea typeface="Droid Sans Mono"/>
                <a:cs typeface="Droid Sans Mono"/>
                <a:sym typeface="Droid Sans Mono"/>
              </a:rPr>
              <a:t> Released</a:t>
            </a:r>
            <a:endParaRPr lang="en-US" sz="1600" dirty="0"/>
          </a:p>
          <a:p>
            <a:endParaRPr lang="en-US" sz="1600" dirty="0">
              <a:solidFill>
                <a:srgbClr val="FC4512"/>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2020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hlinkClick r:id="rId5">
                  <a:extLst>
                    <a:ext uri="{A12FA001-AC4F-418D-AE19-62706E023703}">
                      <ahyp:hlinkClr xmlns:ahyp="http://schemas.microsoft.com/office/drawing/2018/hyperlinkcolor" val="tx"/>
                    </a:ext>
                  </a:extLst>
                </a:hlinkClick>
              </a:rPr>
              <a:t>National K-12 Summit at Stanford University</a:t>
            </a:r>
            <a:r>
              <a:rPr lang="en-US" sz="1600" dirty="0">
                <a:solidFill>
                  <a:schemeClr val="dk1"/>
                </a:solidFill>
                <a:latin typeface="Droid Sans Mono"/>
                <a:ea typeface="Droid Sans Mono"/>
                <a:cs typeface="Droid Sans Mono"/>
                <a:sym typeface="Droid Sans Mono"/>
              </a:rPr>
              <a:t> </a:t>
            </a:r>
          </a:p>
          <a:p>
            <a:endParaRPr sz="1600" dirty="0">
              <a:solidFill>
                <a:srgbClr val="FC4512"/>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2021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hlinkClick r:id="rId6">
                  <a:extLst>
                    <a:ext uri="{A12FA001-AC4F-418D-AE19-62706E023703}">
                      <ahyp:hlinkClr xmlns:ahyp="http://schemas.microsoft.com/office/drawing/2018/hyperlinkcolor" val="tx"/>
                    </a:ext>
                  </a:extLst>
                </a:hlinkClick>
              </a:rPr>
              <a:t>K-12 Technical Working Group</a:t>
            </a:r>
            <a:r>
              <a:rPr lang="en-US" sz="1600" dirty="0">
                <a:solidFill>
                  <a:schemeClr val="dk1"/>
                </a:solidFill>
                <a:latin typeface="Droid Sans Mono"/>
                <a:ea typeface="Droid Sans Mono"/>
                <a:cs typeface="Droid Sans Mono"/>
                <a:sym typeface="Droid Sans Mono"/>
              </a:rPr>
              <a:t> (IES)</a:t>
            </a:r>
            <a:endParaRPr sz="1333" dirty="0"/>
          </a:p>
          <a:p>
            <a:endParaRPr sz="1600" dirty="0">
              <a:solidFill>
                <a:schemeClr val="dk1"/>
              </a:solidFill>
              <a:latin typeface="Droid Sans Mono"/>
              <a:ea typeface="Droid Sans Mono"/>
              <a:cs typeface="Droid Sans Mono"/>
              <a:sym typeface="Droid Sans Mono"/>
            </a:endParaRPr>
          </a:p>
          <a:p>
            <a:r>
              <a:rPr lang="en-US" sz="1600" dirty="0">
                <a:solidFill>
                  <a:srgbClr val="FC4512"/>
                </a:solidFill>
                <a:latin typeface="Droid Sans Mono"/>
                <a:ea typeface="Droid Sans Mono"/>
                <a:cs typeface="Droid Sans Mono"/>
                <a:sym typeface="Droid Sans Mono"/>
              </a:rPr>
              <a:t>2022 </a:t>
            </a:r>
            <a:r>
              <a:rPr lang="en-US" sz="1600" dirty="0">
                <a:solidFill>
                  <a:schemeClr val="dk1"/>
                </a:solidFill>
                <a:latin typeface="Droid Sans Mono"/>
                <a:ea typeface="Droid Sans Mono"/>
                <a:cs typeface="Droid Sans Mono"/>
                <a:sym typeface="Droid Sans Mono"/>
              </a:rPr>
              <a:t>– </a:t>
            </a:r>
            <a:r>
              <a:rPr lang="en-US" sz="1600" u="sng" dirty="0">
                <a:solidFill>
                  <a:schemeClr val="dk1"/>
                </a:solidFill>
                <a:latin typeface="Droid Sans Mono"/>
                <a:ea typeface="Droid Sans Mono"/>
                <a:cs typeface="Droid Sans Mono"/>
                <a:sym typeface="Droid Sans Mono"/>
                <a:hlinkClick r:id="rId7">
                  <a:extLst>
                    <a:ext uri="{A12FA001-AC4F-418D-AE19-62706E023703}">
                      <ahyp:hlinkClr xmlns:ahyp="http://schemas.microsoft.com/office/drawing/2018/hyperlinkcolor" val="tx"/>
                    </a:ext>
                  </a:extLst>
                </a:hlinkClick>
              </a:rPr>
              <a:t>Foundations of Data Science Workshop</a:t>
            </a:r>
            <a:r>
              <a:rPr lang="en-US" sz="1600" dirty="0">
                <a:solidFill>
                  <a:schemeClr val="dk1"/>
                </a:solidFill>
                <a:latin typeface="Droid Sans Mono"/>
                <a:ea typeface="Droid Sans Mono"/>
                <a:cs typeface="Droid Sans Mono"/>
                <a:sym typeface="Droid Sans Mono"/>
              </a:rPr>
              <a:t> (National Academies Workshop</a:t>
            </a:r>
            <a:r>
              <a:rPr lang="en-US" dirty="0">
                <a:solidFill>
                  <a:schemeClr val="dk1"/>
                </a:solidFill>
                <a:latin typeface="Droid Sans Mono"/>
                <a:ea typeface="Droid Sans Mono"/>
                <a:cs typeface="Droid Sans Mono"/>
                <a:sym typeface="Droid Sans Mono"/>
              </a:rPr>
              <a:t>)</a:t>
            </a:r>
            <a:endParaRPr sz="1400" dirty="0"/>
          </a:p>
          <a:p>
            <a:endParaRPr dirty="0">
              <a:solidFill>
                <a:schemeClr val="dk1"/>
              </a:solidFill>
              <a:latin typeface="Droid Sans Mono"/>
              <a:ea typeface="Droid Sans Mono"/>
              <a:cs typeface="Droid Sans Mono"/>
              <a:sym typeface="Droid Sans Mono"/>
            </a:endParaRPr>
          </a:p>
          <a:p>
            <a:endParaRPr dirty="0">
              <a:solidFill>
                <a:schemeClr val="dk1"/>
              </a:solidFill>
              <a:latin typeface="Droid Sans Mono"/>
              <a:ea typeface="Droid Sans Mono"/>
              <a:cs typeface="Droid Sans Mono"/>
              <a:sym typeface="Droid Sans Mono"/>
            </a:endParaRPr>
          </a:p>
          <a:p>
            <a:endParaRPr dirty="0">
              <a:solidFill>
                <a:schemeClr val="dk1"/>
              </a:solidFill>
              <a:latin typeface="Droid Sans Mono"/>
              <a:ea typeface="Droid Sans Mono"/>
              <a:cs typeface="Droid Sans Mono"/>
              <a:sym typeface="Droid Sans Mono"/>
            </a:endParaRPr>
          </a:p>
        </p:txBody>
      </p:sp>
      <p:pic>
        <p:nvPicPr>
          <p:cNvPr id="353" name="Google Shape;353;p24" descr="Graphical user interface, text, application, email&#10;&#10;Description automatically generated"/>
          <p:cNvPicPr preferRelativeResize="0"/>
          <p:nvPr/>
        </p:nvPicPr>
        <p:blipFill rotWithShape="1">
          <a:blip r:embed="rId8">
            <a:alphaModFix/>
          </a:blip>
          <a:srcRect/>
          <a:stretch/>
        </p:blipFill>
        <p:spPr>
          <a:xfrm>
            <a:off x="4894691" y="1584263"/>
            <a:ext cx="6771085" cy="36894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ctrTitle"/>
          </p:nvPr>
        </p:nvSpPr>
        <p:spPr>
          <a:xfrm>
            <a:off x="433136" y="0"/>
            <a:ext cx="11758864" cy="1171584"/>
          </a:xfrm>
          <a:prstGeom prst="rect">
            <a:avLst/>
          </a:prstGeom>
          <a:noFill/>
          <a:ln>
            <a:noFill/>
          </a:ln>
        </p:spPr>
        <p:txBody>
          <a:bodyPr spcFirstLastPara="1" vert="horz" wrap="square" lIns="91425" tIns="45700" rIns="91425" bIns="45700" rtlCol="0" anchor="b" anchorCtr="0">
            <a:noAutofit/>
          </a:bodyPr>
          <a:lstStyle/>
          <a:p>
            <a:pPr>
              <a:buClr>
                <a:srgbClr val="FFFFFF"/>
              </a:buClr>
              <a:buSzPts val="6000"/>
            </a:pPr>
            <a:r>
              <a:rPr lang="en-US" sz="3800" b="1">
                <a:solidFill>
                  <a:schemeClr val="dk1"/>
                </a:solidFill>
                <a:latin typeface="Helvetica Neue"/>
                <a:ea typeface="Helvetica Neue"/>
                <a:cs typeface="Helvetica Neue"/>
                <a:sym typeface="Helvetica Neue"/>
              </a:rPr>
              <a:t>Data Science in The Field:</a:t>
            </a:r>
            <a:endParaRPr sz="3800">
              <a:solidFill>
                <a:schemeClr val="dk1"/>
              </a:solidFill>
              <a:latin typeface="Helvetica Neue"/>
              <a:ea typeface="Helvetica Neue"/>
              <a:cs typeface="Helvetica Neue"/>
              <a:sym typeface="Helvetica Neue"/>
            </a:endParaRPr>
          </a:p>
        </p:txBody>
      </p:sp>
      <p:pic>
        <p:nvPicPr>
          <p:cNvPr id="338" name="Google Shape;338;p22"/>
          <p:cNvPicPr preferRelativeResize="0"/>
          <p:nvPr/>
        </p:nvPicPr>
        <p:blipFill rotWithShape="1">
          <a:blip r:embed="rId3">
            <a:alphaModFix/>
          </a:blip>
          <a:srcRect r="3160" b="10755"/>
          <a:stretch/>
        </p:blipFill>
        <p:spPr>
          <a:xfrm>
            <a:off x="-38101" y="171450"/>
            <a:ext cx="12222093" cy="6534151"/>
          </a:xfrm>
          <a:prstGeom prst="rect">
            <a:avLst/>
          </a:prstGeom>
          <a:noFill/>
          <a:ln>
            <a:noFill/>
          </a:ln>
        </p:spPr>
      </p:pic>
      <p:pic>
        <p:nvPicPr>
          <p:cNvPr id="339" name="Google Shape;339;p22"/>
          <p:cNvPicPr preferRelativeResize="0"/>
          <p:nvPr/>
        </p:nvPicPr>
        <p:blipFill rotWithShape="1">
          <a:blip r:embed="rId4">
            <a:alphaModFix/>
          </a:blip>
          <a:srcRect/>
          <a:stretch/>
        </p:blipFill>
        <p:spPr>
          <a:xfrm>
            <a:off x="2334271" y="1061093"/>
            <a:ext cx="7523459" cy="494728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7292</TotalTime>
  <Words>930</Words>
  <Application>Microsoft Office PowerPoint</Application>
  <PresentationFormat>Widescreen</PresentationFormat>
  <Paragraphs>197</Paragraphs>
  <Slides>24</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Calibri</vt:lpstr>
      <vt:lpstr>Calibri Light</vt:lpstr>
      <vt:lpstr>Cambria Math</vt:lpstr>
      <vt:lpstr>Droid Sans Mono</vt:lpstr>
      <vt:lpstr>Georgia</vt:lpstr>
      <vt:lpstr>Helvetica</vt:lpstr>
      <vt:lpstr>Helvetica Neue</vt:lpstr>
      <vt:lpstr>Lucida Console</vt:lpstr>
      <vt:lpstr>proxima nova bold</vt:lpstr>
      <vt:lpstr>System Font Regular</vt:lpstr>
      <vt:lpstr>Verdana</vt:lpstr>
      <vt:lpstr>Office Theme</vt:lpstr>
      <vt:lpstr>Learning  Data Science in K-12 Education</vt:lpstr>
      <vt:lpstr>PowerPoint Presentation</vt:lpstr>
      <vt:lpstr>PowerPoint Presentation</vt:lpstr>
      <vt:lpstr>PowerPoint Presentation</vt:lpstr>
      <vt:lpstr>K-12 Data Science is growing:</vt:lpstr>
      <vt:lpstr>PowerPoint Presentation</vt:lpstr>
      <vt:lpstr>PowerPoint Presentation</vt:lpstr>
      <vt:lpstr>K-12 data science is “new,” but with a history:</vt:lpstr>
      <vt:lpstr>Data Science in The Field:</vt:lpstr>
      <vt:lpstr>PowerPoint Presentation</vt:lpstr>
      <vt:lpstr>Data Science &amp; Literacy Act of 2023</vt:lpstr>
      <vt:lpstr>National context: data edu. in existing standards</vt:lpstr>
      <vt:lpstr>Possibly not enough? Teachers told us why:</vt:lpstr>
      <vt:lpstr>Building modern data education:</vt:lpstr>
      <vt:lpstr>With relevant tech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Proficiency by High School Graduation</dc:title>
  <dc:creator>Zarek Drozda</dc:creator>
  <cp:lastModifiedBy>Stutzman, Bryan</cp:lastModifiedBy>
  <cp:revision>117</cp:revision>
  <dcterms:created xsi:type="dcterms:W3CDTF">2022-08-09T19:07:11Z</dcterms:created>
  <dcterms:modified xsi:type="dcterms:W3CDTF">2023-07-14T13:04:18Z</dcterms:modified>
</cp:coreProperties>
</file>